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84" r:id="rId2"/>
    <p:sldId id="274" r:id="rId3"/>
    <p:sldId id="276" r:id="rId4"/>
    <p:sldId id="278" r:id="rId5"/>
    <p:sldId id="281" r:id="rId6"/>
    <p:sldId id="323" r:id="rId7"/>
    <p:sldId id="324" r:id="rId8"/>
    <p:sldId id="326" r:id="rId9"/>
    <p:sldId id="325" r:id="rId10"/>
    <p:sldId id="328" r:id="rId11"/>
    <p:sldId id="327" r:id="rId12"/>
    <p:sldId id="295" r:id="rId13"/>
    <p:sldId id="308" r:id="rId14"/>
    <p:sldId id="300" r:id="rId15"/>
    <p:sldId id="329" r:id="rId16"/>
    <p:sldId id="317" r:id="rId17"/>
    <p:sldId id="318" r:id="rId18"/>
    <p:sldId id="319" r:id="rId19"/>
    <p:sldId id="285" r:id="rId20"/>
    <p:sldId id="286" r:id="rId21"/>
    <p:sldId id="316" r:id="rId22"/>
    <p:sldId id="296" r:id="rId23"/>
    <p:sldId id="299" r:id="rId24"/>
    <p:sldId id="298" r:id="rId25"/>
    <p:sldId id="320" r:id="rId26"/>
    <p:sldId id="321" r:id="rId27"/>
    <p:sldId id="322" r:id="rId28"/>
    <p:sldId id="301" r:id="rId29"/>
    <p:sldId id="302" r:id="rId30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66"/>
    <a:srgbClr val="5530DC"/>
    <a:srgbClr val="FFFF00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169" autoAdjust="0"/>
  </p:normalViewPr>
  <p:slideViewPr>
    <p:cSldViewPr>
      <p:cViewPr>
        <p:scale>
          <a:sx n="50" d="100"/>
          <a:sy n="5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E503D3-049C-3A4F-852A-13660EC52BDF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FAD6-FAB4-B14A-ACED-0B2080A1B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5879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268A4B6E-E93D-451C-9338-336E5505E82A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8B33ECF1-BF95-4374-8DFC-6320F7566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7824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3ECF1-BF95-4374-8DFC-6320F75667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120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273F1C-0161-4442-B726-7D5A084F188D}" type="slidenum">
              <a:rPr lang="en-US"/>
              <a:pPr/>
              <a:t>19</a:t>
            </a:fld>
            <a:endParaRPr lang="en-US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3ECF1-BF95-4374-8DFC-6320F7566716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076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6C6EB-4CF0-4A44-8246-A8E3B5F8FA48}" type="datetime1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593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066D-BF82-5C44-8ED9-EBB7D6360BAE}" type="datetime1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511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C3F47-0D36-F34E-BE8B-DE8AA269D5DA}" type="datetime1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055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445FA-B6B3-AE40-8F90-C4274B1929AF}" type="datetime1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31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BEFAE-B1E8-3E4F-A0B3-30F5C58B2A9D}" type="datetime1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702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16CA4-15F5-DA44-BC71-1E5B830EA62A}" type="datetime1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618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3E1FA-6750-D74F-8246-9E2C4FAE03F0}" type="datetime1">
              <a:rPr lang="en-US" smtClean="0"/>
              <a:t>10/24/2013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711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CFA9-944B-4E40-9944-544482A075C7}" type="datetime1">
              <a:rPr lang="en-US" smtClean="0"/>
              <a:t>10/24/2013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56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34919-D11D-9545-B28B-163A59B675BB}" type="datetime1">
              <a:rPr lang="en-US" smtClean="0"/>
              <a:t>10/24/2013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64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35A8A-F136-6E49-9161-0F4C077E9398}" type="datetime1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42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9DCC5-8CD5-B24A-A0C4-EE9F86314BBC}" type="datetime1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96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22238"/>
            <a:ext cx="9144000" cy="41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838200"/>
            <a:ext cx="9144000" cy="5287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C78410-DD71-934A-BC1B-C9F3FBF4752C}" type="datetime1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Benedetto Di Ruzza DNP-2013 Meeting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7D2F8-5E3A-419B-AC85-1FF7859CE8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321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3200" b="1" kern="1200">
          <a:solidFill>
            <a:srgbClr val="0000FF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0000FF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0000FF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0000FF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0000FF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0000FF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NULL" TargetMode="External"/><Relationship Id="rId3" Type="http://schemas.openxmlformats.org/officeDocument/2006/relationships/hyperlink" Target="http://www.bnl.gov/medical/nasa/nsrl_description.asp" TargetMode="External"/><Relationship Id="rId7" Type="http://schemas.openxmlformats.org/officeDocument/2006/relationships/hyperlink" Target="NULL" TargetMode="External"/><Relationship Id="rId2" Type="http://schemas.openxmlformats.org/officeDocument/2006/relationships/hyperlink" Target="http://www.bnl.gov/cad/eRhic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NULL" TargetMode="External"/><Relationship Id="rId5" Type="http://schemas.openxmlformats.org/officeDocument/2006/relationships/hyperlink" Target="https://wiki.bnl.gov/conferences/index.php/EIC_RD_Simulation/Agenda" TargetMode="External"/><Relationship Id="rId4" Type="http://schemas.openxmlformats.org/officeDocument/2006/relationships/hyperlink" Target="https://wiki.bnl.gov/eic/index.php/Simulations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24.jpg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6.png"/><Relationship Id="rId10" Type="http://schemas.openxmlformats.org/officeDocument/2006/relationships/hyperlink" Target="http://indico.scc.kit.edu/indico/getFile.py/" TargetMode="External"/><Relationship Id="rId4" Type="http://schemas.openxmlformats.org/officeDocument/2006/relationships/image" Target="../media/image25.jpeg"/><Relationship Id="rId9" Type="http://schemas.openxmlformats.org/officeDocument/2006/relationships/image" Target="../media/image23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27.e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2.jpeg"/><Relationship Id="rId12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emf"/><Relationship Id="rId15" Type="http://schemas.openxmlformats.org/officeDocument/2006/relationships/image" Target="../media/image28.emf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76200"/>
            <a:ext cx="9601200" cy="1143000"/>
          </a:xfrm>
        </p:spPr>
        <p:txBody>
          <a:bodyPr>
            <a:normAutofit fontScale="90000"/>
          </a:bodyPr>
          <a:lstStyle/>
          <a:p>
            <a:r>
              <a:rPr lang="en-US" sz="39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39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Micro Vertex System in a EIC Detector </a:t>
            </a:r>
            <a:br>
              <a:rPr lang="en-US" sz="39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r>
              <a:rPr lang="en-US" sz="39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based on Monolithic Active Pixel Sensors 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55843" y="1290935"/>
            <a:ext cx="3430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Benedetto Di </a:t>
            </a:r>
            <a:r>
              <a:rPr lang="en-US" sz="2400" b="1" dirty="0" err="1" smtClean="0"/>
              <a:t>Ruzza</a:t>
            </a:r>
            <a:r>
              <a:rPr lang="en-US" sz="2400" b="1" dirty="0" smtClean="0"/>
              <a:t> (BNL)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524000" y="5867400"/>
            <a:ext cx="61396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2013 Fall Meeting of the APS Division of Nuclear Physics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406269" y="6324600"/>
            <a:ext cx="4451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October 23-26, 2013; Newport News, Virginia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971925"/>
            <a:ext cx="1371600" cy="1371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578066"/>
            <a:ext cx="2452687" cy="899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855159"/>
            <a:ext cx="5665344" cy="3859841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2FB68-3D64-3043-84CB-3A9E28DC8449}" type="datetime1">
              <a:rPr lang="en-US" smtClean="0"/>
              <a:t>10/24/2013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90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2238"/>
            <a:ext cx="9144000" cy="411162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Irr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adiation with Iron beam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E896C-1C8D-3141-8BFA-BA17421A2BCE}" type="datetime1">
              <a:rPr lang="en-US" smtClean="0"/>
              <a:t>10/24/2013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10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577" y="2667000"/>
            <a:ext cx="5820748" cy="3371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636" y="576560"/>
            <a:ext cx="3800475" cy="30003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19600" y="1295400"/>
            <a:ext cx="429534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Iron </a:t>
            </a:r>
            <a:r>
              <a:rPr lang="en-US" dirty="0"/>
              <a:t>Ion Energy: </a:t>
            </a:r>
            <a:r>
              <a:rPr lang="en-US" dirty="0" smtClean="0"/>
              <a:t>1GeV/U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Sensor orientation:45 degree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DAQ Trigger:  Fixed 4kHz  </a:t>
            </a:r>
          </a:p>
          <a:p>
            <a:r>
              <a:rPr lang="en-US" dirty="0"/>
              <a:t>      (with spill synchronization)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Beam intensity </a:t>
            </a:r>
            <a:r>
              <a:rPr lang="en-US" dirty="0" smtClean="0"/>
              <a:t>:</a:t>
            </a:r>
            <a:r>
              <a:rPr lang="en-US" dirty="0"/>
              <a:t>7</a:t>
            </a:r>
            <a:r>
              <a:rPr lang="en-US" dirty="0" smtClean="0"/>
              <a:t>000 </a:t>
            </a:r>
            <a:r>
              <a:rPr lang="en-US" dirty="0"/>
              <a:t>particle/spill cm^2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3657600"/>
            <a:ext cx="2688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Clustering in </a:t>
            </a:r>
            <a:r>
              <a:rPr lang="en-US" dirty="0" smtClean="0"/>
              <a:t>50000 frames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04800" y="5257800"/>
            <a:ext cx="2688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Clustering in </a:t>
            </a:r>
            <a:r>
              <a:rPr lang="en-US" dirty="0" smtClean="0"/>
              <a:t>10000 frames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72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0162"/>
            <a:ext cx="9144000" cy="411162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Conclusions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8B7AD-88F6-EC4A-A24C-EE805B98C61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DNP-2013 Meeting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11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62200" y="4643735"/>
            <a:ext cx="4286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66CC"/>
                </a:solidFill>
                <a:latin typeface="Comic Sans MS" pitchFamily="66" charset="0"/>
              </a:rPr>
              <a:t>Thanks for your attention !</a:t>
            </a:r>
            <a:endParaRPr lang="en-US" sz="2400" b="1" i="1" dirty="0">
              <a:solidFill>
                <a:srgbClr val="FF66CC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" y="5075872"/>
            <a:ext cx="9067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This work was possible only thanks  the  efforts , the  collaboration and  help of all  the  </a:t>
            </a:r>
          </a:p>
          <a:p>
            <a:r>
              <a:rPr lang="en-US" b="1" dirty="0" smtClean="0"/>
              <a:t>BNL NSLR staff members, a special thanks to Michael </a:t>
            </a:r>
            <a:r>
              <a:rPr lang="en-US" b="1" dirty="0" err="1" smtClean="0"/>
              <a:t>Sivertz</a:t>
            </a:r>
            <a:r>
              <a:rPr lang="en-US" b="1" dirty="0" smtClean="0"/>
              <a:t>, Adam </a:t>
            </a:r>
            <a:r>
              <a:rPr lang="en-US" b="1" dirty="0" err="1" smtClean="0"/>
              <a:t>Rusek</a:t>
            </a:r>
            <a:r>
              <a:rPr lang="en-US" b="1" dirty="0" smtClean="0"/>
              <a:t>, Chiara La Tessa </a:t>
            </a:r>
          </a:p>
          <a:p>
            <a:r>
              <a:rPr lang="en-US" b="1" dirty="0"/>
              <a:t>a</a:t>
            </a:r>
            <a:r>
              <a:rPr lang="en-US" b="1" dirty="0" smtClean="0"/>
              <a:t>nd  Marta </a:t>
            </a:r>
            <a:r>
              <a:rPr lang="en-US" b="1" dirty="0" err="1" smtClean="0"/>
              <a:t>Rovituso</a:t>
            </a:r>
            <a:endParaRPr lang="en-US" b="1" dirty="0" smtClean="0"/>
          </a:p>
          <a:p>
            <a:endParaRPr lang="en-US" b="1" dirty="0" smtClean="0"/>
          </a:p>
          <a:p>
            <a:r>
              <a:rPr lang="en-US" b="1" dirty="0" smtClean="0"/>
              <a:t>This work was supported  with BNL  </a:t>
            </a:r>
            <a:r>
              <a:rPr lang="en-US" b="1" dirty="0">
                <a:solidFill>
                  <a:srgbClr val="FF6600"/>
                </a:solidFill>
              </a:rPr>
              <a:t>LDRD project #</a:t>
            </a:r>
            <a:r>
              <a:rPr lang="en-US" b="1" dirty="0" smtClean="0">
                <a:solidFill>
                  <a:srgbClr val="FF6600"/>
                </a:solidFill>
              </a:rPr>
              <a:t>11-036</a:t>
            </a:r>
            <a:endParaRPr lang="en-US" b="1" dirty="0"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04800"/>
            <a:ext cx="8598379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present status of the </a:t>
            </a:r>
            <a:r>
              <a:rPr lang="en-US" dirty="0"/>
              <a:t> </a:t>
            </a:r>
            <a:r>
              <a:rPr lang="en-US" dirty="0" smtClean="0"/>
              <a:t>MAPS technology  confirms this  silicon sensor type as the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best candidate for the inner tracking of a EIC/</a:t>
            </a:r>
            <a:r>
              <a:rPr lang="en-US" dirty="0" err="1" smtClean="0"/>
              <a:t>eRHIC</a:t>
            </a:r>
            <a:r>
              <a:rPr lang="en-US" dirty="0" smtClean="0"/>
              <a:t> detector.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new 0.18 CMOS technology  and the new design reduce a lot the readout </a:t>
            </a:r>
          </a:p>
          <a:p>
            <a:r>
              <a:rPr lang="en-US" dirty="0" smtClean="0"/>
              <a:t>      time of the array.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new 6 metal layer technology  and the radiation hardness is the key for the</a:t>
            </a:r>
          </a:p>
          <a:p>
            <a:r>
              <a:rPr lang="en-US" dirty="0" smtClean="0"/>
              <a:t>      construction of the  wheels with  MAPS technology, something completely new.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These wheels, with low mass will allow to high resolution ideal to get  a good </a:t>
            </a:r>
            <a:r>
              <a:rPr lang="en-US" dirty="0" err="1" smtClean="0"/>
              <a:t>Dp</a:t>
            </a:r>
            <a:r>
              <a:rPr lang="en-US" dirty="0" smtClean="0"/>
              <a:t>/p </a:t>
            </a:r>
          </a:p>
          <a:p>
            <a:r>
              <a:rPr lang="en-US" dirty="0"/>
              <a:t> </a:t>
            </a:r>
            <a:r>
              <a:rPr lang="en-US" dirty="0" smtClean="0"/>
              <a:t>    in the forward direction.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In BNL we have unique </a:t>
            </a:r>
            <a:r>
              <a:rPr lang="en-US" dirty="0" err="1" smtClean="0"/>
              <a:t>beamline</a:t>
            </a:r>
            <a:r>
              <a:rPr lang="en-US" dirty="0" smtClean="0"/>
              <a:t> to develop  these kind of prototypes  and we are </a:t>
            </a:r>
          </a:p>
          <a:p>
            <a:r>
              <a:rPr lang="en-US" dirty="0" smtClean="0"/>
              <a:t>      developing the know-how to do this..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In this first test with maps under ions beam we realized that the  noise level in </a:t>
            </a:r>
            <a:r>
              <a:rPr lang="en-US" dirty="0"/>
              <a:t> </a:t>
            </a:r>
            <a:r>
              <a:rPr lang="en-US" dirty="0" smtClean="0"/>
              <a:t>the  </a:t>
            </a:r>
          </a:p>
          <a:p>
            <a:r>
              <a:rPr lang="en-US" dirty="0" smtClean="0"/>
              <a:t>      spare chip used  was  to high for good measurements, but we define the procedure to </a:t>
            </a:r>
          </a:p>
          <a:p>
            <a:r>
              <a:rPr lang="en-US" dirty="0" smtClean="0"/>
              <a:t>      do this type of test.</a:t>
            </a:r>
          </a:p>
          <a:p>
            <a:r>
              <a:rPr lang="en-US" dirty="0" smtClean="0"/>
              <a:t>PLANS:</a:t>
            </a:r>
          </a:p>
          <a:p>
            <a:r>
              <a:rPr lang="en-US" dirty="0" smtClean="0"/>
              <a:t>In the future we want repeat these test with the new prototype MIMOSA32 and 34 </a:t>
            </a:r>
          </a:p>
          <a:p>
            <a:r>
              <a:rPr lang="en-US" dirty="0" smtClean="0"/>
              <a:t>with digital and analog readout.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50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Links to EIC related information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362C9-B6B3-674F-B351-90942E88CB0E}" type="datetime1">
              <a:rPr lang="en-US" smtClean="0"/>
              <a:t>10/24/2013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4294967295"/>
          </p:nvPr>
        </p:nvSpPr>
        <p:spPr>
          <a:xfrm>
            <a:off x="0" y="533400"/>
            <a:ext cx="8001000" cy="4648200"/>
          </a:xfrm>
        </p:spPr>
        <p:txBody>
          <a:bodyPr>
            <a:normAutofit fontScale="25000" lnSpcReduction="20000"/>
          </a:bodyPr>
          <a:lstStyle/>
          <a:p>
            <a:r>
              <a:rPr lang="en-US" sz="7200" b="1" dirty="0" err="1"/>
              <a:t>eRHIC</a:t>
            </a:r>
            <a:r>
              <a:rPr lang="en-US" sz="7200" b="1" dirty="0"/>
              <a:t> BNL home page</a:t>
            </a:r>
          </a:p>
          <a:p>
            <a:pPr marL="0" indent="0">
              <a:buNone/>
            </a:pPr>
            <a:r>
              <a:rPr lang="en-US" sz="7200" dirty="0"/>
              <a:t>https://</a:t>
            </a:r>
            <a:r>
              <a:rPr lang="en-US" sz="7200" dirty="0" smtClean="0"/>
              <a:t>wiki.bnl.gov/eic</a:t>
            </a:r>
            <a:endParaRPr lang="en-US" sz="7200" dirty="0"/>
          </a:p>
          <a:p>
            <a:r>
              <a:rPr lang="en-US" sz="7200" b="1" dirty="0" err="1" smtClean="0"/>
              <a:t>eRHIC</a:t>
            </a:r>
            <a:r>
              <a:rPr lang="en-US" sz="7200" b="1" dirty="0" smtClean="0"/>
              <a:t> BNL Collider Accelerator Department</a:t>
            </a:r>
          </a:p>
          <a:p>
            <a:pPr marL="0" indent="0">
              <a:buNone/>
            </a:pPr>
            <a:r>
              <a:rPr lang="en-US" sz="7200" dirty="0">
                <a:hlinkClick r:id="rId2"/>
              </a:rPr>
              <a:t>http://www.bnl.gov/cad/eRhic</a:t>
            </a:r>
            <a:r>
              <a:rPr lang="en-US" sz="7200" dirty="0" smtClean="0">
                <a:hlinkClick r:id="rId2"/>
              </a:rPr>
              <a:t>/</a:t>
            </a:r>
            <a:endParaRPr lang="en-US" sz="7200" dirty="0" smtClean="0"/>
          </a:p>
          <a:p>
            <a:r>
              <a:rPr lang="en-US" sz="7200" b="1" dirty="0"/>
              <a:t>EIC White Paper</a:t>
            </a:r>
          </a:p>
          <a:p>
            <a:pPr marL="0" indent="0">
              <a:buNone/>
            </a:pPr>
            <a:r>
              <a:rPr lang="en-US" sz="7200" dirty="0"/>
              <a:t>http://</a:t>
            </a:r>
            <a:r>
              <a:rPr lang="en-US" sz="7200" dirty="0" smtClean="0"/>
              <a:t>arxiv.org/abs/1212.1701</a:t>
            </a:r>
          </a:p>
          <a:p>
            <a:r>
              <a:rPr lang="en-US" sz="7200" b="1" dirty="0"/>
              <a:t>NASA Space Radiation Laboratory at </a:t>
            </a:r>
            <a:r>
              <a:rPr lang="en-US" sz="7200" b="1" dirty="0" smtClean="0"/>
              <a:t>Brookhaven</a:t>
            </a:r>
            <a:endParaRPr lang="en-US" sz="7200" dirty="0" smtClean="0"/>
          </a:p>
          <a:p>
            <a:pPr marL="0" indent="0">
              <a:buNone/>
            </a:pPr>
            <a:r>
              <a:rPr lang="en-US" sz="7200" dirty="0" smtClean="0">
                <a:hlinkClick r:id="rId3"/>
              </a:rPr>
              <a:t>http</a:t>
            </a:r>
            <a:r>
              <a:rPr lang="en-US" sz="7200" dirty="0">
                <a:hlinkClick r:id="rId3"/>
              </a:rPr>
              <a:t>://</a:t>
            </a:r>
            <a:r>
              <a:rPr lang="en-US" sz="7200" dirty="0" smtClean="0">
                <a:hlinkClick r:id="rId3"/>
              </a:rPr>
              <a:t>www.bnl.gov/medical/nasa/nsrl_description.asp</a:t>
            </a:r>
            <a:endParaRPr lang="en-US" sz="7200" dirty="0" smtClean="0"/>
          </a:p>
          <a:p>
            <a:r>
              <a:rPr lang="en-US" sz="7200" b="1" dirty="0" smtClean="0"/>
              <a:t>EIC </a:t>
            </a:r>
            <a:r>
              <a:rPr lang="en-US" sz="7200" b="1" dirty="0" err="1" smtClean="0"/>
              <a:t>Montecarlo</a:t>
            </a:r>
            <a:r>
              <a:rPr lang="en-US" sz="7200" b="1" dirty="0" smtClean="0"/>
              <a:t>  page</a:t>
            </a:r>
          </a:p>
          <a:p>
            <a:pPr marL="0" indent="0">
              <a:buNone/>
            </a:pPr>
            <a:r>
              <a:rPr lang="en-US" sz="7200" dirty="0">
                <a:hlinkClick r:id="rId4"/>
              </a:rPr>
              <a:t>https://</a:t>
            </a:r>
            <a:r>
              <a:rPr lang="en-US" sz="7200" dirty="0" smtClean="0">
                <a:hlinkClick r:id="rId4"/>
              </a:rPr>
              <a:t>wiki.bnl.gov/eic/index.php/Simulations</a:t>
            </a:r>
            <a:endParaRPr lang="en-US" sz="7200" dirty="0">
              <a:solidFill>
                <a:srgbClr val="FF0000"/>
              </a:solidFill>
            </a:endParaRPr>
          </a:p>
          <a:p>
            <a:r>
              <a:rPr lang="en-US" sz="7200" b="1" dirty="0"/>
              <a:t>Call for </a:t>
            </a:r>
            <a:r>
              <a:rPr lang="en-US" sz="7200" b="1" dirty="0" smtClean="0"/>
              <a:t>EIC R&amp;D  proposals</a:t>
            </a:r>
            <a:endParaRPr lang="en-US" sz="7200" b="1" dirty="0"/>
          </a:p>
          <a:p>
            <a:pPr marL="0" indent="0">
              <a:buNone/>
            </a:pPr>
            <a:r>
              <a:rPr lang="en-US" sz="7200" dirty="0">
                <a:hlinkClick r:id=""/>
              </a:rPr>
              <a:t>https://</a:t>
            </a:r>
            <a:r>
              <a:rPr lang="en-US" sz="7200" dirty="0" smtClean="0">
                <a:hlinkClick r:id=""/>
              </a:rPr>
              <a:t>wiki.bnl.gov/conferences/index.php/EIC_R%25D</a:t>
            </a:r>
            <a:endParaRPr lang="en-US" sz="7200" dirty="0" smtClean="0"/>
          </a:p>
          <a:p>
            <a:r>
              <a:rPr lang="en-US" sz="7200" b="1" dirty="0" smtClean="0"/>
              <a:t>EIC R&amp;D Simulation workshop (BNL October 8</a:t>
            </a:r>
            <a:r>
              <a:rPr lang="en-US" sz="7200" b="1" baseline="30000" dirty="0" smtClean="0"/>
              <a:t>TH</a:t>
            </a:r>
            <a:r>
              <a:rPr lang="en-US" sz="7200" b="1" dirty="0" smtClean="0"/>
              <a:t> -9</a:t>
            </a:r>
            <a:r>
              <a:rPr lang="en-US" sz="7200" b="1" baseline="30000" dirty="0" smtClean="0"/>
              <a:t>TH</a:t>
            </a:r>
            <a:r>
              <a:rPr lang="en-US" sz="7200" b="1" dirty="0" smtClean="0"/>
              <a:t>  2012)</a:t>
            </a:r>
          </a:p>
          <a:p>
            <a:pPr marL="0" indent="0">
              <a:buNone/>
            </a:pPr>
            <a:r>
              <a:rPr lang="en-US" sz="7200" dirty="0" smtClean="0">
                <a:hlinkClick r:id="rId5"/>
              </a:rPr>
              <a:t>https</a:t>
            </a:r>
            <a:r>
              <a:rPr lang="en-US" sz="7200" dirty="0">
                <a:hlinkClick r:id="rId5"/>
              </a:rPr>
              <a:t>://</a:t>
            </a:r>
            <a:r>
              <a:rPr lang="en-US" sz="7200" dirty="0" smtClean="0">
                <a:hlinkClick r:id="rId5"/>
              </a:rPr>
              <a:t>wiki.bnl.gov/conferences/index.php/EIC_RD_Simulation/Agenda</a:t>
            </a:r>
            <a:endParaRPr lang="en-US" sz="7200" dirty="0"/>
          </a:p>
          <a:p>
            <a:r>
              <a:rPr lang="en-US" sz="7200" b="1" dirty="0" smtClean="0"/>
              <a:t>Gluons and quark sea at high energies:</a:t>
            </a:r>
          </a:p>
          <a:p>
            <a:pPr marL="0" indent="0">
              <a:buNone/>
            </a:pPr>
            <a:r>
              <a:rPr lang="en-US" sz="7200" dirty="0"/>
              <a:t>R</a:t>
            </a:r>
            <a:r>
              <a:rPr lang="en-US" sz="7200" dirty="0" smtClean="0"/>
              <a:t>eport on a ten week program  that toke place at </a:t>
            </a:r>
            <a:r>
              <a:rPr lang="en-US" sz="7200" dirty="0"/>
              <a:t>t</a:t>
            </a:r>
            <a:r>
              <a:rPr lang="en-US" sz="7200" dirty="0" smtClean="0"/>
              <a:t>he Institute for Nuclear Theory (Seattle, Fall 2010) </a:t>
            </a:r>
            <a:r>
              <a:rPr lang="en-US" sz="7200" dirty="0" smtClean="0">
                <a:hlinkClick r:id="rId6" invalidUrl="http://:arxiv/abs/1108.1713"/>
              </a:rPr>
              <a:t>http</a:t>
            </a:r>
            <a:r>
              <a:rPr lang="en-US" sz="7200" dirty="0" smtClean="0">
                <a:hlinkClick r:id="rId7" invalidUrl="http://:arxiv/abs/1108.1713"/>
              </a:rPr>
              <a:t>://:</a:t>
            </a:r>
            <a:r>
              <a:rPr lang="en-US" sz="7200" dirty="0" smtClean="0">
                <a:hlinkClick r:id="rId8" invalidUrl="http://:arxiv/abs/1108.1713"/>
              </a:rPr>
              <a:t>arxiv/abs/1108.1713</a:t>
            </a:r>
            <a:endParaRPr lang="en-US" sz="72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507374" y="5257800"/>
            <a:ext cx="6807826" cy="1200329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For </a:t>
            </a:r>
            <a:r>
              <a:rPr lang="en-US" dirty="0"/>
              <a:t>the latest </a:t>
            </a:r>
            <a:r>
              <a:rPr lang="en-US" dirty="0" err="1"/>
              <a:t>resoults</a:t>
            </a:r>
            <a:r>
              <a:rPr lang="en-US" dirty="0"/>
              <a:t> on the MIMOSA32/34 see for </a:t>
            </a:r>
            <a:r>
              <a:rPr lang="en-US" dirty="0" smtClean="0"/>
              <a:t>example :</a:t>
            </a:r>
          </a:p>
          <a:p>
            <a:r>
              <a:rPr lang="en-US" dirty="0" err="1" smtClean="0"/>
              <a:t>Serhiy</a:t>
            </a:r>
            <a:r>
              <a:rPr lang="en-US" dirty="0" smtClean="0"/>
              <a:t> </a:t>
            </a:r>
            <a:r>
              <a:rPr lang="en-US" dirty="0" err="1"/>
              <a:t>Senyukov</a:t>
            </a:r>
            <a:r>
              <a:rPr lang="en-US" dirty="0"/>
              <a:t> (IPHC-CNRS Strasbourg)on behalf of the PICSEL group</a:t>
            </a:r>
            <a:r>
              <a:rPr lang="en-US" dirty="0" smtClean="0"/>
              <a:t>,</a:t>
            </a:r>
          </a:p>
          <a:p>
            <a:r>
              <a:rPr lang="en-US" dirty="0" smtClean="0"/>
              <a:t>(</a:t>
            </a:r>
            <a:r>
              <a:rPr lang="en-US" dirty="0"/>
              <a:t>IPRD13) 7 - 10 October 2013   Siena, </a:t>
            </a:r>
            <a:r>
              <a:rPr lang="en-US" dirty="0" smtClean="0"/>
              <a:t>Italy</a:t>
            </a:r>
          </a:p>
          <a:p>
            <a:r>
              <a:rPr lang="en-US" dirty="0" smtClean="0"/>
              <a:t>http</a:t>
            </a:r>
            <a:r>
              <a:rPr lang="en-US" dirty="0"/>
              <a:t>://www.bo.infn.it/sminiato/sm13/abstract/S2/s-senyukov.pdf</a:t>
            </a:r>
          </a:p>
        </p:txBody>
      </p:sp>
    </p:spTree>
    <p:extLst>
      <p:ext uri="{BB962C8B-B14F-4D97-AF65-F5344CB8AC3E}">
        <p14:creationId xmlns:p14="http://schemas.microsoft.com/office/powerpoint/2010/main" val="355451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Brookhaven National </a:t>
            </a:r>
            <a:r>
              <a:rPr lang="en-US" sz="3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aboratory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 descr="C:\Users\pile\Documents\RHIC\Summer Sunday\Photos\BNL_Solar_Far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93482"/>
            <a:ext cx="7587695" cy="505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7"/>
          <p:cNvSpPr>
            <a:spLocks/>
          </p:cNvSpPr>
          <p:nvPr/>
        </p:nvSpPr>
        <p:spPr bwMode="auto">
          <a:xfrm>
            <a:off x="2743200" y="1981200"/>
            <a:ext cx="7354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00"/>
                </a:solidFill>
                <a:latin typeface="Chalkboard Bold" charset="0"/>
                <a:ea typeface="ＭＳ Ｐゴシック" charset="0"/>
                <a:cs typeface="ＭＳ Ｐゴシック" charset="0"/>
                <a:sym typeface="Chalkboard Bold" charset="0"/>
              </a:rPr>
              <a:t>NLS-II</a:t>
            </a:r>
            <a:endParaRPr lang="en-US" dirty="0">
              <a:solidFill>
                <a:srgbClr val="FFFF00"/>
              </a:solidFill>
              <a:latin typeface="Chalkboard Bold" charset="0"/>
              <a:ea typeface="ＭＳ Ｐゴシック" charset="0"/>
              <a:cs typeface="ＭＳ Ｐゴシック" charset="0"/>
              <a:sym typeface="Chalkboard Bold" charset="0"/>
            </a:endParaRPr>
          </a:p>
        </p:txBody>
      </p:sp>
      <p:sp>
        <p:nvSpPr>
          <p:cNvPr id="11" name="Rectangle 16"/>
          <p:cNvSpPr>
            <a:spLocks/>
          </p:cNvSpPr>
          <p:nvPr/>
        </p:nvSpPr>
        <p:spPr bwMode="auto">
          <a:xfrm>
            <a:off x="6352282" y="1409700"/>
            <a:ext cx="87471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00"/>
                </a:solidFill>
                <a:latin typeface="Chalkboard Bold" charset="0"/>
                <a:ea typeface="ＭＳ Ｐゴシック" charset="0"/>
                <a:cs typeface="ＭＳ Ｐゴシック" charset="0"/>
                <a:sym typeface="Chalkboard Bold" charset="0"/>
              </a:rPr>
              <a:t>RHIC</a:t>
            </a:r>
          </a:p>
        </p:txBody>
      </p:sp>
      <p:sp>
        <p:nvSpPr>
          <p:cNvPr id="13" name="Rectangle 13"/>
          <p:cNvSpPr>
            <a:spLocks/>
          </p:cNvSpPr>
          <p:nvPr/>
        </p:nvSpPr>
        <p:spPr bwMode="auto">
          <a:xfrm>
            <a:off x="3578948" y="3528537"/>
            <a:ext cx="688252" cy="24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FFF00"/>
                </a:solidFill>
                <a:latin typeface="Comic Sans MS" charset="0"/>
                <a:ea typeface="ＭＳ Ｐゴシック" charset="0"/>
                <a:cs typeface="ＭＳ Ｐゴシック" charset="0"/>
                <a:sym typeface="Comic Sans MS" charset="0"/>
              </a:rPr>
              <a:t>Solar Farm</a:t>
            </a:r>
          </a:p>
        </p:txBody>
      </p:sp>
      <p:sp>
        <p:nvSpPr>
          <p:cNvPr id="14" name="Rectangle 17"/>
          <p:cNvSpPr>
            <a:spLocks/>
          </p:cNvSpPr>
          <p:nvPr/>
        </p:nvSpPr>
        <p:spPr bwMode="auto">
          <a:xfrm>
            <a:off x="4765256" y="1828800"/>
            <a:ext cx="5687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FFFF00"/>
                </a:solidFill>
                <a:latin typeface="Chalkboard Bold" charset="0"/>
                <a:ea typeface="ＭＳ Ｐゴシック" charset="0"/>
                <a:cs typeface="ＭＳ Ｐゴシック" charset="0"/>
                <a:sym typeface="Chalkboard Bold" charset="0"/>
              </a:rPr>
              <a:t>AGS</a:t>
            </a:r>
            <a:endParaRPr lang="en-US" dirty="0">
              <a:solidFill>
                <a:srgbClr val="FFFF00"/>
              </a:solidFill>
              <a:latin typeface="Chalkboard Bold" charset="0"/>
              <a:ea typeface="ＭＳ Ｐゴシック" charset="0"/>
              <a:cs typeface="ＭＳ Ｐゴシック" charset="0"/>
              <a:sym typeface="Chalkboard Bold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44CE6-70AE-9F42-A5CF-6F33EDE3DE93}" type="datetime1">
              <a:rPr lang="en-US" smtClean="0"/>
              <a:t>10/24/2013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16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BACK-UP Slides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2912-D340-4947-AF0E-7989746C625D}" type="datetime1">
              <a:rPr lang="en-US" smtClean="0"/>
              <a:t>10/24/2013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4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2912-D340-4947-AF0E-7989746C625D}" type="datetime1">
              <a:rPr lang="en-US" smtClean="0"/>
              <a:t>10/24/2013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62" y="685800"/>
            <a:ext cx="7915275" cy="54483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54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Overview of the New </a:t>
            </a:r>
            <a:r>
              <a:rPr lang="en-US" sz="3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etector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53975" y="939800"/>
            <a:ext cx="9026525" cy="59182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+mj-lt"/>
              </a:rPr>
              <a:t>Si-Vertex</a:t>
            </a:r>
          </a:p>
          <a:p>
            <a:pPr lvl="1"/>
            <a:r>
              <a:rPr lang="en-US" sz="1800" dirty="0" smtClean="0"/>
              <a:t>MAPS technology from IPHC </a:t>
            </a:r>
            <a:r>
              <a:rPr lang="en-US" sz="1800" dirty="0" err="1" smtClean="0"/>
              <a:t>ala</a:t>
            </a:r>
            <a:r>
              <a:rPr lang="en-US" sz="1800" dirty="0" smtClean="0"/>
              <a:t> STAR, CBM, Alice, …)</a:t>
            </a:r>
          </a:p>
          <a:p>
            <a:pPr lvl="2"/>
            <a:r>
              <a:rPr lang="en-US" sz="1600" dirty="0" smtClean="0"/>
              <a:t>Barrel:  </a:t>
            </a:r>
          </a:p>
          <a:p>
            <a:pPr marL="914400" lvl="2" indent="0">
              <a:buNone/>
            </a:pPr>
            <a:r>
              <a:rPr lang="en-US" sz="1600" dirty="0" smtClean="0"/>
              <a:t>4 double sided layers @ </a:t>
            </a:r>
            <a:r>
              <a:rPr lang="en-US" sz="1600" dirty="0">
                <a:effectLst/>
              </a:rPr>
              <a:t>3</a:t>
            </a:r>
            <a:r>
              <a:rPr lang="en-US" sz="1600" dirty="0" smtClean="0">
                <a:effectLst/>
              </a:rPr>
              <a:t>. 5.5 8. </a:t>
            </a:r>
            <a:r>
              <a:rPr lang="en-US" sz="1600" dirty="0">
                <a:effectLst/>
              </a:rPr>
              <a:t>15. </a:t>
            </a:r>
            <a:r>
              <a:rPr lang="en-US" sz="1600" dirty="0" smtClean="0">
                <a:effectLst/>
              </a:rPr>
              <a:t>cm 10 sectors  in  </a:t>
            </a:r>
            <a:r>
              <a:rPr lang="en-US" sz="1600" dirty="0" smtClean="0">
                <a:effectLst/>
                <a:latin typeface="Symbol" charset="2"/>
                <a:cs typeface="Symbol" charset="2"/>
              </a:rPr>
              <a:t>F</a:t>
            </a:r>
            <a:endParaRPr lang="en-US" sz="1600" dirty="0">
              <a:effectLst/>
            </a:endParaRPr>
          </a:p>
          <a:p>
            <a:pPr lvl="2"/>
            <a:r>
              <a:rPr lang="en-US" sz="1600" dirty="0" smtClean="0">
                <a:effectLst/>
                <a:latin typeface="+mj-lt"/>
                <a:cs typeface="Symbol" charset="2"/>
              </a:rPr>
              <a:t>Forward Disks: </a:t>
            </a:r>
          </a:p>
          <a:p>
            <a:pPr marL="914400" lvl="2" indent="0">
              <a:buNone/>
            </a:pPr>
            <a:r>
              <a:rPr lang="en-US" sz="1600" dirty="0" smtClean="0">
                <a:effectLst/>
                <a:latin typeface="+mj-lt"/>
                <a:cs typeface="Symbol" charset="2"/>
              </a:rPr>
              <a:t>4 single sided disks spaced in z starting from 20 cm, </a:t>
            </a:r>
            <a:r>
              <a:rPr lang="en-US" sz="1600" dirty="0" smtClean="0">
                <a:effectLst/>
                <a:cs typeface="Symbol" charset="2"/>
              </a:rPr>
              <a:t>dual sided readout or GEM ?</a:t>
            </a:r>
          </a:p>
          <a:p>
            <a:pPr marL="457200"/>
            <a:r>
              <a:rPr lang="en-US" sz="2000" dirty="0" smtClean="0">
                <a:solidFill>
                  <a:srgbClr val="FF0000"/>
                </a:solidFill>
                <a:effectLst/>
                <a:latin typeface="+mj-lt"/>
                <a:cs typeface="Symbol" charset="2"/>
              </a:rPr>
              <a:t>Barrel Tracking</a:t>
            </a:r>
          </a:p>
          <a:p>
            <a:pPr marL="857250" lvl="1"/>
            <a:r>
              <a:rPr lang="en-US" sz="1800" dirty="0" smtClean="0">
                <a:effectLst/>
                <a:latin typeface="+mj-lt"/>
                <a:cs typeface="Symbol" charset="2"/>
              </a:rPr>
              <a:t>Preferred technology TPC (alternative GEM-Barrel tracker Mass?)</a:t>
            </a:r>
          </a:p>
          <a:p>
            <a:pPr marL="1257300" lvl="2"/>
            <a:r>
              <a:rPr lang="en-US" sz="1600" dirty="0" smtClean="0">
                <a:effectLst/>
                <a:latin typeface="+mj-lt"/>
                <a:cs typeface="Symbol" charset="2"/>
              </a:rPr>
              <a:t>Low mass, PID e/h via </a:t>
            </a:r>
            <a:r>
              <a:rPr lang="en-US" sz="1600" dirty="0" err="1" smtClean="0">
                <a:effectLst/>
                <a:latin typeface="+mj-lt"/>
                <a:cs typeface="Symbol" charset="2"/>
              </a:rPr>
              <a:t>dE</a:t>
            </a:r>
            <a:r>
              <a:rPr lang="en-US" sz="1600" dirty="0" smtClean="0">
                <a:effectLst/>
                <a:latin typeface="+mj-lt"/>
                <a:cs typeface="Symbol" charset="2"/>
              </a:rPr>
              <a:t>/dx</a:t>
            </a:r>
          </a:p>
          <a:p>
            <a:pPr marL="457200"/>
            <a:r>
              <a:rPr lang="en-US" sz="2000" dirty="0" smtClean="0">
                <a:solidFill>
                  <a:srgbClr val="FF0000"/>
                </a:solidFill>
                <a:effectLst/>
                <a:latin typeface="+mj-lt"/>
                <a:cs typeface="Symbol" charset="2"/>
              </a:rPr>
              <a:t>Forward tracking</a:t>
            </a:r>
          </a:p>
          <a:p>
            <a:pPr marL="857250" lvl="1"/>
            <a:r>
              <a:rPr lang="en-US" sz="1800" dirty="0" smtClean="0">
                <a:effectLst/>
                <a:latin typeface="+mj-lt"/>
                <a:cs typeface="Symbol" charset="2"/>
              </a:rPr>
              <a:t>GEM-Trackers</a:t>
            </a:r>
          </a:p>
          <a:p>
            <a:pPr marL="457200"/>
            <a:r>
              <a:rPr lang="en-US" sz="2000" dirty="0">
                <a:solidFill>
                  <a:srgbClr val="FF0000"/>
                </a:solidFill>
                <a:effectLst/>
                <a:cs typeface="Symbol" charset="2"/>
              </a:rPr>
              <a:t>Forward/Backward RICH-Detectors</a:t>
            </a:r>
          </a:p>
          <a:p>
            <a:pPr marL="857250" lvl="1"/>
            <a:r>
              <a:rPr lang="en-US" sz="1800" dirty="0">
                <a:effectLst/>
                <a:cs typeface="Symbol" charset="2"/>
              </a:rPr>
              <a:t>Momenta to be </a:t>
            </a:r>
            <a:r>
              <a:rPr lang="en-US" sz="1800" dirty="0" smtClean="0">
                <a:effectLst/>
                <a:cs typeface="Symbol" charset="2"/>
              </a:rPr>
              <a:t>covered: </a:t>
            </a:r>
            <a:r>
              <a:rPr lang="en-US" sz="1800" dirty="0" smtClean="0">
                <a:effectLst/>
              </a:rPr>
              <a:t>0.5</a:t>
            </a:r>
            <a:r>
              <a:rPr lang="en-US" sz="1800" dirty="0">
                <a:effectLst/>
              </a:rPr>
              <a:t>-80 </a:t>
            </a:r>
            <a:r>
              <a:rPr lang="en-US" sz="1800" dirty="0" err="1">
                <a:effectLst/>
              </a:rPr>
              <a:t>GeV</a:t>
            </a:r>
            <a:r>
              <a:rPr lang="en-US" sz="1800" dirty="0">
                <a:effectLst/>
              </a:rPr>
              <a:t> for </a:t>
            </a:r>
            <a:r>
              <a:rPr lang="en-US" sz="1800" dirty="0" smtClean="0">
                <a:effectLst/>
              </a:rPr>
              <a:t>1&lt;|</a:t>
            </a:r>
            <a:r>
              <a:rPr lang="en-US" sz="1800" dirty="0">
                <a:effectLst/>
              </a:rPr>
              <a:t>y</a:t>
            </a:r>
            <a:r>
              <a:rPr lang="en-US" sz="1800" dirty="0" smtClean="0">
                <a:effectLst/>
              </a:rPr>
              <a:t>|&lt;</a:t>
            </a:r>
            <a:r>
              <a:rPr lang="en-US" sz="1800" dirty="0" smtClean="0"/>
              <a:t>4(5)</a:t>
            </a:r>
            <a:endParaRPr lang="en-US" sz="1800" dirty="0" smtClean="0">
              <a:effectLst/>
            </a:endParaRPr>
          </a:p>
          <a:p>
            <a:pPr marL="857250" lvl="1"/>
            <a:r>
              <a:rPr lang="en-US" sz="1800" dirty="0" smtClean="0">
                <a:effectLst/>
                <a:latin typeface="+mj-lt"/>
                <a:cs typeface="Symbol" charset="2"/>
              </a:rPr>
              <a:t>Technology: </a:t>
            </a:r>
          </a:p>
          <a:p>
            <a:pPr marL="1257300" lvl="2"/>
            <a:r>
              <a:rPr lang="en-US" sz="1600" dirty="0" smtClean="0">
                <a:effectLst/>
                <a:latin typeface="+mj-lt"/>
                <a:cs typeface="Symbol" charset="2"/>
              </a:rPr>
              <a:t>Dual Radiator (HERMES, </a:t>
            </a:r>
            <a:r>
              <a:rPr lang="en-US" sz="1600" dirty="0" err="1" smtClean="0">
                <a:effectLst/>
                <a:latin typeface="+mj-lt"/>
                <a:cs typeface="Symbol" charset="2"/>
              </a:rPr>
              <a:t>LHCb</a:t>
            </a:r>
            <a:r>
              <a:rPr lang="en-US" sz="1600" dirty="0" smtClean="0">
                <a:effectLst/>
                <a:latin typeface="+mj-lt"/>
                <a:cs typeface="Symbol" charset="2"/>
              </a:rPr>
              <a:t>) </a:t>
            </a:r>
            <a:r>
              <a:rPr lang="en-US" sz="1600" dirty="0" err="1" smtClean="0">
                <a:effectLst/>
                <a:latin typeface="+mj-lt"/>
                <a:cs typeface="Symbol" charset="2"/>
              </a:rPr>
              <a:t>Aerogel+Gas</a:t>
            </a:r>
            <a:r>
              <a:rPr lang="en-US" sz="1600" dirty="0" smtClean="0">
                <a:effectLst/>
                <a:latin typeface="+mj-lt"/>
                <a:cs typeface="Symbol" charset="2"/>
              </a:rPr>
              <a:t> (</a:t>
            </a:r>
            <a:r>
              <a:rPr lang="en-US" sz="1600" dirty="0">
                <a:effectLst/>
              </a:rPr>
              <a:t>C</a:t>
            </a:r>
            <a:r>
              <a:rPr lang="en-US" sz="1600" baseline="-25000" dirty="0">
                <a:effectLst/>
              </a:rPr>
              <a:t>4</a:t>
            </a:r>
            <a:r>
              <a:rPr lang="en-US" sz="1600" dirty="0">
                <a:effectLst/>
              </a:rPr>
              <a:t>F</a:t>
            </a:r>
            <a:r>
              <a:rPr lang="en-US" sz="1600" baseline="-25000" dirty="0">
                <a:effectLst/>
              </a:rPr>
              <a:t>10</a:t>
            </a:r>
            <a:r>
              <a:rPr lang="en-US" sz="1600" dirty="0">
                <a:effectLst/>
              </a:rPr>
              <a:t> or </a:t>
            </a:r>
            <a:r>
              <a:rPr lang="en-US" sz="1600" dirty="0" smtClean="0">
                <a:effectLst/>
              </a:rPr>
              <a:t>C</a:t>
            </a:r>
            <a:r>
              <a:rPr lang="en-US" sz="1600" baseline="-25000" dirty="0" smtClean="0">
                <a:effectLst/>
              </a:rPr>
              <a:t>4</a:t>
            </a:r>
            <a:r>
              <a:rPr lang="en-US" sz="1600" dirty="0" smtClean="0">
                <a:effectLst/>
              </a:rPr>
              <a:t>F</a:t>
            </a:r>
            <a:r>
              <a:rPr lang="en-US" sz="1600" baseline="-25000" dirty="0" smtClean="0">
                <a:effectLst/>
              </a:rPr>
              <a:t>8</a:t>
            </a:r>
            <a:r>
              <a:rPr lang="en-US" sz="1600" dirty="0" smtClean="0">
                <a:effectLst/>
              </a:rPr>
              <a:t>O)</a:t>
            </a:r>
            <a:endParaRPr lang="en-US" sz="1600" dirty="0" smtClean="0">
              <a:effectLst/>
              <a:latin typeface="+mj-lt"/>
              <a:cs typeface="Symbol" charset="2"/>
            </a:endParaRPr>
          </a:p>
          <a:p>
            <a:pPr marL="857250" lvl="1"/>
            <a:r>
              <a:rPr lang="en-US" sz="1800" dirty="0" err="1" smtClean="0">
                <a:effectLst/>
                <a:latin typeface="+mj-lt"/>
                <a:cs typeface="Symbol" charset="2"/>
              </a:rPr>
              <a:t>Photondetector</a:t>
            </a:r>
            <a:r>
              <a:rPr lang="en-US" sz="1800" dirty="0" smtClean="0">
                <a:effectLst/>
                <a:latin typeface="+mj-lt"/>
                <a:cs typeface="Symbol" charset="2"/>
              </a:rPr>
              <a:t>: low sensitivity to magnetic field</a:t>
            </a:r>
            <a:endParaRPr lang="en-US" dirty="0" smtClean="0">
              <a:effectLst/>
              <a:latin typeface="+mj-lt"/>
              <a:cs typeface="Symbol" charset="2"/>
            </a:endParaRPr>
          </a:p>
          <a:p>
            <a:pPr marL="857250" lvl="1"/>
            <a:endParaRPr lang="en-US" sz="1800" dirty="0" smtClean="0">
              <a:effectLst/>
              <a:latin typeface="+mj-lt"/>
              <a:cs typeface="Symbol" charset="2"/>
            </a:endParaRPr>
          </a:p>
          <a:p>
            <a:pPr marL="857250" lvl="1"/>
            <a:endParaRPr lang="en-US" dirty="0">
              <a:effectLst/>
              <a:latin typeface="+mj-lt"/>
              <a:cs typeface="Symbol" charset="2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20430-ED46-A64D-B85E-B59827DEC6B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DNP-2013 Meeting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43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Overview of the New </a:t>
            </a:r>
            <a:r>
              <a:rPr lang="en-US" sz="3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etector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3975" y="1219200"/>
            <a:ext cx="9026525" cy="5575300"/>
          </a:xfrm>
        </p:spPr>
        <p:txBody>
          <a:bodyPr>
            <a:normAutofit/>
          </a:bodyPr>
          <a:lstStyle/>
          <a:p>
            <a:pPr marL="457200"/>
            <a:r>
              <a:rPr lang="en-US" sz="2000" dirty="0" smtClean="0">
                <a:solidFill>
                  <a:srgbClr val="FF0000"/>
                </a:solidFill>
                <a:effectLst/>
                <a:latin typeface="+mj-lt"/>
                <a:cs typeface="Symbol" charset="2"/>
              </a:rPr>
              <a:t>Barrel PID-</a:t>
            </a:r>
            <a:r>
              <a:rPr lang="en-US" sz="2000" dirty="0">
                <a:solidFill>
                  <a:srgbClr val="FF0000"/>
                </a:solidFill>
                <a:effectLst/>
                <a:latin typeface="+mj-lt"/>
                <a:cs typeface="Symbol" charset="2"/>
              </a:rPr>
              <a:t>Detectors</a:t>
            </a:r>
          </a:p>
          <a:p>
            <a:pPr marL="857250" lvl="1"/>
            <a:r>
              <a:rPr lang="en-US" sz="1600" dirty="0">
                <a:effectLst/>
                <a:cs typeface="Symbol" charset="2"/>
              </a:rPr>
              <a:t>Momenta to be covered </a:t>
            </a:r>
            <a:r>
              <a:rPr lang="en-US" sz="1600" dirty="0">
                <a:effectLst/>
              </a:rPr>
              <a:t>0.5-10 </a:t>
            </a:r>
            <a:r>
              <a:rPr lang="en-US" sz="1600" dirty="0" err="1">
                <a:effectLst/>
              </a:rPr>
              <a:t>GeV</a:t>
            </a:r>
            <a:r>
              <a:rPr lang="en-US" sz="1600" dirty="0">
                <a:effectLst/>
              </a:rPr>
              <a:t> for </a:t>
            </a:r>
            <a:r>
              <a:rPr lang="en-US" sz="1600" dirty="0" smtClean="0">
                <a:effectLst/>
              </a:rPr>
              <a:t>-1&lt;y&lt;1</a:t>
            </a:r>
          </a:p>
          <a:p>
            <a:pPr marL="857250" lvl="1"/>
            <a:r>
              <a:rPr lang="en-US" sz="1600" dirty="0">
                <a:effectLst/>
                <a:cs typeface="Symbol" charset="2"/>
              </a:rPr>
              <a:t>Technology: </a:t>
            </a:r>
          </a:p>
          <a:p>
            <a:pPr marL="1257300" lvl="2"/>
            <a:r>
              <a:rPr lang="en-US" sz="1600" dirty="0" smtClean="0">
                <a:effectLst/>
                <a:cs typeface="Symbol" charset="2"/>
              </a:rPr>
              <a:t>Aerogel Proximity focusing RICH</a:t>
            </a:r>
          </a:p>
          <a:p>
            <a:pPr marL="1257300" lvl="2"/>
            <a:r>
              <a:rPr lang="en-US" sz="1600" dirty="0" smtClean="0">
                <a:effectLst/>
                <a:cs typeface="Symbol" charset="2"/>
              </a:rPr>
              <a:t>DIRC</a:t>
            </a:r>
          </a:p>
          <a:p>
            <a:pPr marL="457200"/>
            <a:r>
              <a:rPr lang="en-US" sz="2000" dirty="0" err="1" smtClean="0">
                <a:solidFill>
                  <a:srgbClr val="FF0000"/>
                </a:solidFill>
                <a:effectLst/>
                <a:latin typeface="+mj-lt"/>
                <a:cs typeface="Symbol" charset="2"/>
              </a:rPr>
              <a:t>ECal</a:t>
            </a:r>
            <a:r>
              <a:rPr lang="en-US" sz="2000" dirty="0" smtClean="0">
                <a:solidFill>
                  <a:srgbClr val="FF0000"/>
                </a:solidFill>
                <a:effectLst/>
                <a:latin typeface="+mj-lt"/>
                <a:cs typeface="Symbol" charset="2"/>
              </a:rPr>
              <a:t>:</a:t>
            </a:r>
          </a:p>
          <a:p>
            <a:pPr marL="857250" lvl="1"/>
            <a:r>
              <a:rPr lang="en-US" sz="1600" dirty="0" smtClean="0">
                <a:effectLst/>
                <a:cs typeface="Symbol" charset="2"/>
              </a:rPr>
              <a:t>Backward/Barrel:</a:t>
            </a:r>
          </a:p>
          <a:p>
            <a:pPr marL="1257300" lvl="2"/>
            <a:r>
              <a:rPr lang="en-US" sz="1600" dirty="0" err="1" smtClean="0">
                <a:effectLst/>
                <a:cs typeface="Symbol" charset="2"/>
              </a:rPr>
              <a:t>PbW</a:t>
            </a:r>
            <a:r>
              <a:rPr lang="en-US" sz="1600" dirty="0" smtClean="0">
                <a:effectLst/>
                <a:cs typeface="Symbol" charset="2"/>
              </a:rPr>
              <a:t>-crystal calorimeter </a:t>
            </a:r>
            <a:r>
              <a:rPr lang="en-US" sz="1600" dirty="0" smtClean="0">
                <a:effectLst/>
                <a:cs typeface="Symbol" charset="2"/>
                <a:sym typeface="Wingdings"/>
              </a:rPr>
              <a:t> great resolution, small Molière radius  electron-ID: e/p, measure lepton via </a:t>
            </a:r>
            <a:r>
              <a:rPr lang="en-US" sz="1600" dirty="0" err="1" smtClean="0">
                <a:effectLst/>
                <a:cs typeface="Symbol" charset="2"/>
                <a:sym typeface="Wingdings"/>
              </a:rPr>
              <a:t>Ecal</a:t>
            </a:r>
            <a:r>
              <a:rPr lang="en-US" sz="1600" dirty="0" smtClean="0">
                <a:effectLst/>
                <a:cs typeface="Symbol" charset="2"/>
                <a:sym typeface="Wingdings"/>
              </a:rPr>
              <a:t>, important for DVCS</a:t>
            </a:r>
          </a:p>
          <a:p>
            <a:pPr marL="857250" lvl="1"/>
            <a:r>
              <a:rPr lang="en-US" sz="1600" dirty="0" smtClean="0">
                <a:effectLst/>
                <a:cs typeface="Symbol" charset="2"/>
                <a:sym typeface="Wingdings"/>
              </a:rPr>
              <a:t>Forward:</a:t>
            </a:r>
          </a:p>
          <a:p>
            <a:pPr marL="1257300" lvl="2"/>
            <a:r>
              <a:rPr lang="en-US" sz="1600" dirty="0" smtClean="0">
                <a:effectLst/>
                <a:cs typeface="Symbol" charset="2"/>
                <a:sym typeface="Wingdings"/>
              </a:rPr>
              <a:t>Less demanding: sampling calorimeter</a:t>
            </a:r>
          </a:p>
          <a:p>
            <a:pPr marL="457200"/>
            <a:r>
              <a:rPr lang="en-US" sz="2000" dirty="0" err="1" smtClean="0">
                <a:solidFill>
                  <a:srgbClr val="FF0000"/>
                </a:solidFill>
                <a:effectLst/>
                <a:latin typeface="+mj-lt"/>
                <a:cs typeface="Symbol" charset="2"/>
                <a:sym typeface="Wingdings"/>
              </a:rPr>
              <a:t>Preshower</a:t>
            </a:r>
            <a:endParaRPr lang="en-US" sz="2000" dirty="0" smtClean="0">
              <a:solidFill>
                <a:srgbClr val="FF0000"/>
              </a:solidFill>
              <a:effectLst/>
              <a:latin typeface="+mj-lt"/>
              <a:cs typeface="Symbol" charset="2"/>
              <a:sym typeface="Wingdings"/>
            </a:endParaRPr>
          </a:p>
          <a:p>
            <a:pPr marL="857250" lvl="1"/>
            <a:r>
              <a:rPr lang="en-US" sz="1600" dirty="0" smtClean="0">
                <a:effectLst/>
                <a:cs typeface="Symbol" charset="2"/>
                <a:sym typeface="Wingdings"/>
              </a:rPr>
              <a:t>Si-W technology as </a:t>
            </a:r>
            <a:r>
              <a:rPr lang="en-US" sz="1600" dirty="0" err="1" smtClean="0">
                <a:effectLst/>
                <a:cs typeface="Symbol" charset="2"/>
                <a:sym typeface="Wingdings"/>
              </a:rPr>
              <a:t>proosed</a:t>
            </a:r>
            <a:r>
              <a:rPr lang="en-US" sz="1600" dirty="0" smtClean="0">
                <a:effectLst/>
                <a:cs typeface="Symbol" charset="2"/>
                <a:sym typeface="Wingdings"/>
              </a:rPr>
              <a:t> for PHENIX MPCEX</a:t>
            </a:r>
          </a:p>
          <a:p>
            <a:pPr marL="457200"/>
            <a:r>
              <a:rPr lang="en-US" sz="2000" dirty="0" err="1" smtClean="0">
                <a:solidFill>
                  <a:srgbClr val="FF0000"/>
                </a:solidFill>
                <a:effectLst/>
                <a:latin typeface="+mj-lt"/>
                <a:cs typeface="Symbol" charset="2"/>
                <a:sym typeface="Wingdings"/>
              </a:rPr>
              <a:t>Hcal</a:t>
            </a:r>
            <a:r>
              <a:rPr lang="en-US" sz="2000" dirty="0" smtClean="0">
                <a:solidFill>
                  <a:srgbClr val="FF0000"/>
                </a:solidFill>
                <a:effectLst/>
                <a:latin typeface="+mj-lt"/>
                <a:cs typeface="Symbol" charset="2"/>
                <a:sym typeface="Wingdings"/>
              </a:rPr>
              <a:t>/</a:t>
            </a:r>
            <a:r>
              <a:rPr lang="en-US" sz="2000" dirty="0" err="1">
                <a:solidFill>
                  <a:srgbClr val="FF0000"/>
                </a:solidFill>
                <a:latin typeface="+mj-lt"/>
                <a:cs typeface="Symbol" charset="2"/>
                <a:sym typeface="Wingdings"/>
              </a:rPr>
              <a:t>M</a:t>
            </a:r>
            <a:r>
              <a:rPr lang="en-US" sz="2000" dirty="0" err="1" smtClean="0">
                <a:solidFill>
                  <a:srgbClr val="FF0000"/>
                </a:solidFill>
                <a:effectLst/>
                <a:latin typeface="+mj-lt"/>
                <a:cs typeface="Symbol" charset="2"/>
                <a:sym typeface="Wingdings"/>
              </a:rPr>
              <a:t>uons</a:t>
            </a:r>
            <a:r>
              <a:rPr lang="en-US" sz="2000" dirty="0" smtClean="0">
                <a:solidFill>
                  <a:srgbClr val="FF0000"/>
                </a:solidFill>
                <a:effectLst/>
                <a:latin typeface="+mj-lt"/>
                <a:cs typeface="Symbol" charset="2"/>
                <a:sym typeface="Wingdings"/>
              </a:rPr>
              <a:t>-Detectors</a:t>
            </a:r>
          </a:p>
          <a:p>
            <a:pPr marL="857250" lvl="1"/>
            <a:r>
              <a:rPr lang="en-US" sz="1600" dirty="0" smtClean="0">
                <a:effectLst/>
                <a:cs typeface="Symbol" charset="2"/>
                <a:sym typeface="Wingdings"/>
              </a:rPr>
              <a:t>Not obvious they are really needed</a:t>
            </a:r>
          </a:p>
          <a:p>
            <a:pPr marL="457200"/>
            <a:r>
              <a:rPr lang="en-US" sz="2000" dirty="0" smtClean="0">
                <a:solidFill>
                  <a:srgbClr val="FF0000"/>
                </a:solidFill>
                <a:effectLst/>
                <a:latin typeface="+mj-lt"/>
                <a:cs typeface="Symbol" charset="2"/>
                <a:sym typeface="Wingdings"/>
              </a:rPr>
              <a:t>Luminosity monitor, electron and hadron </a:t>
            </a:r>
            <a:r>
              <a:rPr lang="en-US" sz="2000" dirty="0" err="1" smtClean="0">
                <a:solidFill>
                  <a:srgbClr val="FF0000"/>
                </a:solidFill>
                <a:effectLst/>
                <a:latin typeface="+mj-lt"/>
                <a:cs typeface="Symbol" charset="2"/>
                <a:sym typeface="Wingdings"/>
              </a:rPr>
              <a:t>polarimeters</a:t>
            </a:r>
            <a:endParaRPr lang="en-US" sz="2000" dirty="0" smtClean="0">
              <a:solidFill>
                <a:srgbClr val="FF0000"/>
              </a:solidFill>
              <a:effectLst/>
              <a:latin typeface="+mj-lt"/>
              <a:cs typeface="Symbol" charset="2"/>
            </a:endParaRPr>
          </a:p>
          <a:p>
            <a:pPr marL="857250" lvl="1"/>
            <a:endParaRPr lang="en-US" dirty="0">
              <a:effectLst/>
              <a:cs typeface="Symbol" charset="2"/>
            </a:endParaRPr>
          </a:p>
          <a:p>
            <a:pPr marL="857250" lvl="1"/>
            <a:endParaRPr lang="en-US" sz="1800" dirty="0" smtClean="0">
              <a:effectLst/>
            </a:endParaRPr>
          </a:p>
          <a:p>
            <a:pPr marL="857250" lvl="1"/>
            <a:endParaRPr lang="en-US" sz="1800" dirty="0">
              <a:effectLst/>
            </a:endParaRP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2AE93-5F79-BF4F-8644-598FFB77F09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DNP-2013 Meeting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89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Silicon Vertex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42" y="3529013"/>
            <a:ext cx="3750155" cy="233838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033" y="3906662"/>
            <a:ext cx="1245654" cy="137159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362200" y="3444997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MAPS implementation in the 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STAR Detector (Mimosa 28 Ultimate)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019832" y="3362544"/>
            <a:ext cx="7104336" cy="3114455"/>
          </a:xfrm>
          <a:prstGeom prst="roundRect">
            <a:avLst/>
          </a:prstGeom>
          <a:noFill/>
          <a:ln w="317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3276600" y="4114800"/>
            <a:ext cx="3657600" cy="533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28" idx="5"/>
          </p:cNvCxnSpPr>
          <p:nvPr/>
        </p:nvCxnSpPr>
        <p:spPr>
          <a:xfrm>
            <a:off x="3265441" y="4713241"/>
            <a:ext cx="3668759" cy="23975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3200400" y="464820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226" y="990600"/>
            <a:ext cx="3016774" cy="202907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54091" y="2907268"/>
            <a:ext cx="6625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See   for details: </a:t>
            </a:r>
            <a:r>
              <a:rPr lang="en-US" dirty="0" smtClean="0">
                <a:solidFill>
                  <a:srgbClr val="FF0000"/>
                </a:solidFill>
              </a:rPr>
              <a:t>http</a:t>
            </a:r>
            <a:r>
              <a:rPr lang="en-US" dirty="0">
                <a:solidFill>
                  <a:srgbClr val="FF0000"/>
                </a:solidFill>
              </a:rPr>
              <a:t>://</a:t>
            </a:r>
            <a:r>
              <a:rPr lang="en-US" dirty="0" smtClean="0">
                <a:solidFill>
                  <a:srgbClr val="FF0000"/>
                </a:solidFill>
              </a:rPr>
              <a:t>www.iphc.cnrs.fr/List-of-MIMOSA-chips.html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87117" y="5782270"/>
            <a:ext cx="4932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dirty="0" smtClean="0">
              <a:solidFill>
                <a:prstClr val="black"/>
              </a:solidFill>
            </a:endParaRPr>
          </a:p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7393-5259-4A40-B041-471CD008668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DNP-2013 Meeting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574519" y="925830"/>
            <a:ext cx="5251759" cy="1969770"/>
            <a:chOff x="685800" y="1143000"/>
            <a:chExt cx="5251759" cy="1969770"/>
          </a:xfrm>
        </p:grpSpPr>
        <p:sp>
          <p:nvSpPr>
            <p:cNvPr id="14" name="TextBox 13"/>
            <p:cNvSpPr txBox="1"/>
            <p:nvPr/>
          </p:nvSpPr>
          <p:spPr>
            <a:xfrm>
              <a:off x="685800" y="1143000"/>
              <a:ext cx="5251759" cy="19697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Mimosa 26 </a:t>
              </a:r>
              <a:r>
                <a:rPr lang="en-US" sz="2000" dirty="0" smtClean="0">
                  <a:solidFill>
                    <a:srgbClr val="FF0000"/>
                  </a:solidFill>
                </a:rPr>
                <a:t>: </a:t>
              </a:r>
              <a:endParaRPr lang="en-US" sz="2000" dirty="0">
                <a:solidFill>
                  <a:srgbClr val="FF0000"/>
                </a:solidFill>
              </a:endParaRP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en-US" sz="2000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Matrix of 663 552 pixels: 576 lines x 1152 col.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en-US" sz="2000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13.7 mm X 21.5 mm   Matrix  Surface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en-US" sz="2000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Pitch= 18 </a:t>
              </a:r>
            </a:p>
            <a:p>
              <a:pPr marL="342900" indent="-342900">
                <a:buFont typeface="Wingdings" pitchFamily="2" charset="2"/>
                <a:buChar char="ü"/>
              </a:pPr>
              <a:r>
                <a:rPr lang="en-US" sz="2000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Sensitive volume  thickness  15 </a:t>
              </a:r>
            </a:p>
            <a:p>
              <a:pPr marL="285750" indent="-285750">
                <a:buFont typeface="Wingdings" pitchFamily="2" charset="2"/>
                <a:buChar char="ü"/>
              </a:pPr>
              <a:r>
                <a:rPr lang="en-US" dirty="0" smtClean="0">
                  <a:solidFill>
                    <a:prstClr val="black"/>
                  </a:solidFill>
                </a:rPr>
                <a:t>Digital data stream after zero suppression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88541650"/>
                </p:ext>
              </p:extLst>
            </p:nvPr>
          </p:nvGraphicFramePr>
          <p:xfrm>
            <a:off x="2209800" y="2122170"/>
            <a:ext cx="762000" cy="464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9" name="Equation" r:id="rId6" imgW="241200" imgH="164880" progId="Equation.3">
                    <p:embed/>
                  </p:oleObj>
                </mc:Choice>
                <mc:Fallback>
                  <p:oleObj name="Equation" r:id="rId6" imgW="241200" imgH="16488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209800" y="2122170"/>
                          <a:ext cx="762000" cy="4647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78771787"/>
                </p:ext>
              </p:extLst>
            </p:nvPr>
          </p:nvGraphicFramePr>
          <p:xfrm>
            <a:off x="4419600" y="2426970"/>
            <a:ext cx="762000" cy="4651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0" name="Equation" r:id="rId8" imgW="241200" imgH="164880" progId="Equation.3">
                    <p:embed/>
                  </p:oleObj>
                </mc:Choice>
                <mc:Fallback>
                  <p:oleObj name="Equation" r:id="rId8" imgW="241200" imgH="1648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9600" y="2426970"/>
                          <a:ext cx="762000" cy="4651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TextBox 3"/>
          <p:cNvSpPr txBox="1"/>
          <p:nvPr/>
        </p:nvSpPr>
        <p:spPr>
          <a:xfrm>
            <a:off x="1600200" y="5715000"/>
            <a:ext cx="56744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10"/>
              </a:rPr>
              <a:t>http://indico.scc.kit.edu/indico/getFile.py</a:t>
            </a:r>
            <a:r>
              <a:rPr lang="en-US" dirty="0" smtClean="0">
                <a:hlinkClick r:id="rId10"/>
              </a:rPr>
              <a:t>/</a:t>
            </a:r>
            <a:endParaRPr lang="en-US" dirty="0" smtClean="0"/>
          </a:p>
          <a:p>
            <a:r>
              <a:rPr lang="en-US" dirty="0" err="1" smtClean="0"/>
              <a:t>access?contribId</a:t>
            </a:r>
            <a:r>
              <a:rPr lang="en-US" dirty="0" smtClean="0"/>
              <a:t>=6&amp;resId=0&amp;materialId=</a:t>
            </a:r>
            <a:r>
              <a:rPr lang="en-US" dirty="0" err="1" smtClean="0"/>
              <a:t>slides&amp;confId</a:t>
            </a:r>
            <a:r>
              <a:rPr lang="en-US" dirty="0" smtClean="0"/>
              <a:t>=27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68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673100" y="50800"/>
            <a:ext cx="8382000" cy="431800"/>
          </a:xfrm>
        </p:spPr>
        <p:txBody>
          <a:bodyPr>
            <a:normAutofit fontScale="90000"/>
          </a:bodyPr>
          <a:lstStyle/>
          <a:p>
            <a:r>
              <a:rPr lang="en-US" sz="2600" dirty="0" smtClean="0"/>
              <a:t>How to see the gluons: Deep Inelastic Scattering</a:t>
            </a:r>
            <a:endParaRPr lang="en-US" sz="2600" dirty="0"/>
          </a:p>
        </p:txBody>
      </p:sp>
      <p:pic>
        <p:nvPicPr>
          <p:cNvPr id="113667" name="Picture 3"/>
          <p:cNvPicPr>
            <a:picLocks noChangeAspect="1" noChangeArrowheads="1"/>
          </p:cNvPicPr>
          <p:nvPr/>
        </p:nvPicPr>
        <p:blipFill>
          <a:blip r:embed="rId4"/>
          <a:srcRect l="3337" t="5580" r="1112" b="697"/>
          <a:stretch>
            <a:fillRect/>
          </a:stretch>
        </p:blipFill>
        <p:spPr bwMode="auto">
          <a:xfrm>
            <a:off x="63501" y="682268"/>
            <a:ext cx="3111499" cy="243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69" name="Rectangle 5"/>
          <p:cNvSpPr>
            <a:spLocks/>
          </p:cNvSpPr>
          <p:nvPr/>
        </p:nvSpPr>
        <p:spPr bwMode="auto">
          <a:xfrm>
            <a:off x="7793566" y="719670"/>
            <a:ext cx="1231900" cy="77893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eaLnBrk="1" hangingPunct="1">
              <a:spcBef>
                <a:spcPts val="1150"/>
              </a:spcBef>
            </a:pPr>
            <a:r>
              <a:rPr lang="en-US" sz="1600" dirty="0">
                <a:solidFill>
                  <a:srgbClr val="000000"/>
                </a:solidFill>
                <a:latin typeface="Comic Sans MS" charset="0"/>
                <a:sym typeface="Comic Sans MS" charset="0"/>
              </a:rPr>
              <a:t>Measure of resolution power</a:t>
            </a:r>
          </a:p>
        </p:txBody>
      </p:sp>
      <p:sp>
        <p:nvSpPr>
          <p:cNvPr id="113670" name="Rectangle 6"/>
          <p:cNvSpPr>
            <a:spLocks/>
          </p:cNvSpPr>
          <p:nvPr/>
        </p:nvSpPr>
        <p:spPr bwMode="auto">
          <a:xfrm>
            <a:off x="7789338" y="1765303"/>
            <a:ext cx="1231900" cy="54609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eaLnBrk="1" hangingPunct="1">
              <a:spcBef>
                <a:spcPts val="1150"/>
              </a:spcBef>
            </a:pPr>
            <a:r>
              <a:rPr lang="en-US" sz="1600" dirty="0">
                <a:solidFill>
                  <a:srgbClr val="000000"/>
                </a:solidFill>
                <a:latin typeface="Comic Sans MS" charset="0"/>
                <a:sym typeface="Comic Sans MS" charset="0"/>
              </a:rPr>
              <a:t>Measure of inelasticity</a:t>
            </a:r>
          </a:p>
        </p:txBody>
      </p:sp>
      <p:sp>
        <p:nvSpPr>
          <p:cNvPr id="113671" name="Rectangle 7"/>
          <p:cNvSpPr>
            <a:spLocks/>
          </p:cNvSpPr>
          <p:nvPr/>
        </p:nvSpPr>
        <p:spPr bwMode="auto">
          <a:xfrm>
            <a:off x="7649632" y="2582335"/>
            <a:ext cx="1380068" cy="103293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FF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9688" eaLnBrk="1" hangingPunct="1">
              <a:spcBef>
                <a:spcPts val="1150"/>
              </a:spcBef>
            </a:pPr>
            <a:r>
              <a:rPr lang="en-US" sz="1600" dirty="0">
                <a:solidFill>
                  <a:srgbClr val="000000"/>
                </a:solidFill>
                <a:latin typeface="Comic Sans MS" charset="0"/>
                <a:sym typeface="Comic Sans MS" charset="0"/>
              </a:rPr>
              <a:t>Measure of momentum fraction of </a:t>
            </a:r>
            <a:r>
              <a:rPr lang="en-US" sz="1600" dirty="0" smtClean="0">
                <a:solidFill>
                  <a:srgbClr val="000000"/>
                </a:solidFill>
                <a:latin typeface="Comic Sans MS" charset="0"/>
                <a:sym typeface="Comic Sans MS" charset="0"/>
              </a:rPr>
              <a:t>struck quark</a:t>
            </a:r>
            <a:endParaRPr lang="en-US" sz="1600" dirty="0">
              <a:solidFill>
                <a:srgbClr val="000000"/>
              </a:solidFill>
              <a:latin typeface="Comic Sans MS" charset="0"/>
              <a:sym typeface="Comic Sans MS" charset="0"/>
            </a:endParaRPr>
          </a:p>
        </p:txBody>
      </p:sp>
      <p:pic>
        <p:nvPicPr>
          <p:cNvPr id="76697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8500" y="3327400"/>
            <a:ext cx="127000" cy="203200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38100" y="635000"/>
            <a:ext cx="15931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/>
              <a:t>Kinematics:</a:t>
            </a:r>
            <a:endParaRPr lang="en-US" sz="2000" u="sng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38600" y="5451475"/>
            <a:ext cx="12192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8" descr="proton_hr_ger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38700" y="4530725"/>
            <a:ext cx="1133475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715000" y="3981450"/>
            <a:ext cx="1176338" cy="830263"/>
          </a:xfrm>
          <a:prstGeom prst="rect">
            <a:avLst/>
          </a:prstGeom>
          <a:solidFill>
            <a:srgbClr val="FFFFDD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Quark splits</a:t>
            </a:r>
          </a:p>
          <a:p>
            <a:r>
              <a:rPr lang="en-US" sz="1200"/>
              <a:t>into gluon</a:t>
            </a:r>
          </a:p>
          <a:p>
            <a:r>
              <a:rPr lang="en-US" sz="1200"/>
              <a:t>splits</a:t>
            </a:r>
          </a:p>
          <a:p>
            <a:r>
              <a:rPr lang="en-US" sz="1200"/>
              <a:t>into quarks …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8788" y="4533900"/>
            <a:ext cx="1169987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79638" y="5108575"/>
            <a:ext cx="1295400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65213" y="3556000"/>
            <a:ext cx="12128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1"/>
          <a:srcRect r="43564"/>
          <a:stretch>
            <a:fillRect/>
          </a:stretch>
        </p:blipFill>
        <p:spPr bwMode="auto">
          <a:xfrm>
            <a:off x="2741613" y="4010025"/>
            <a:ext cx="1211262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783013" y="3994150"/>
            <a:ext cx="1030287" cy="461963"/>
          </a:xfrm>
          <a:prstGeom prst="rect">
            <a:avLst/>
          </a:prstGeom>
          <a:solidFill>
            <a:srgbClr val="FFFFDD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Gluon splits</a:t>
            </a:r>
          </a:p>
          <a:p>
            <a:r>
              <a:rPr lang="en-US" sz="1200"/>
              <a:t>into quarks</a:t>
            </a:r>
          </a:p>
        </p:txBody>
      </p:sp>
      <p:cxnSp>
        <p:nvCxnSpPr>
          <p:cNvPr id="38" name="Straight Arrow Connector 37"/>
          <p:cNvCxnSpPr>
            <a:cxnSpLocks noChangeShapeType="1"/>
          </p:cNvCxnSpPr>
          <p:nvPr/>
        </p:nvCxnSpPr>
        <p:spPr bwMode="auto">
          <a:xfrm>
            <a:off x="406400" y="4365625"/>
            <a:ext cx="6197600" cy="173990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099175" y="5970588"/>
            <a:ext cx="1895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/>
              <a:t>higher √s</a:t>
            </a:r>
          </a:p>
          <a:p>
            <a:pPr algn="ctr"/>
            <a:r>
              <a:rPr lang="en-US" sz="1400"/>
              <a:t>increases resolution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549900" y="5940425"/>
            <a:ext cx="8445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10</a:t>
            </a:r>
            <a:r>
              <a:rPr lang="en-US" sz="1600" baseline="30000"/>
              <a:t>-19</a:t>
            </a:r>
            <a:r>
              <a:rPr lang="en-US" sz="1600"/>
              <a:t>m</a:t>
            </a:r>
          </a:p>
        </p:txBody>
      </p:sp>
      <p:cxnSp>
        <p:nvCxnSpPr>
          <p:cNvPr id="41" name="Straight Connector 40"/>
          <p:cNvCxnSpPr>
            <a:cxnSpLocks noChangeShapeType="1"/>
          </p:cNvCxnSpPr>
          <p:nvPr/>
        </p:nvCxnSpPr>
        <p:spPr bwMode="auto">
          <a:xfrm rot="5400000">
            <a:off x="5619751" y="5832475"/>
            <a:ext cx="317500" cy="31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651000" y="4886325"/>
            <a:ext cx="8445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/>
              <a:t>10</a:t>
            </a:r>
            <a:r>
              <a:rPr lang="en-US" sz="1600" baseline="30000"/>
              <a:t>-16</a:t>
            </a:r>
            <a:r>
              <a:rPr lang="en-US" sz="1600"/>
              <a:t>m</a:t>
            </a:r>
          </a:p>
        </p:txBody>
      </p:sp>
      <p:cxnSp>
        <p:nvCxnSpPr>
          <p:cNvPr id="43" name="Straight Connector 42"/>
          <p:cNvCxnSpPr>
            <a:cxnSpLocks noChangeShapeType="1"/>
          </p:cNvCxnSpPr>
          <p:nvPr/>
        </p:nvCxnSpPr>
        <p:spPr bwMode="auto">
          <a:xfrm rot="5400000">
            <a:off x="1720851" y="4778375"/>
            <a:ext cx="317500" cy="31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graphicFrame>
        <p:nvGraphicFramePr>
          <p:cNvPr id="2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802412"/>
              </p:ext>
            </p:extLst>
          </p:nvPr>
        </p:nvGraphicFramePr>
        <p:xfrm>
          <a:off x="3740150" y="2390775"/>
          <a:ext cx="2138363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3" name="Equation" r:id="rId12" imgW="1219200" imgH="685800" progId="Equation.DSMT4">
                  <p:embed/>
                </p:oleObj>
              </mc:Choice>
              <mc:Fallback>
                <p:oleObj name="Equation" r:id="rId12" imgW="1219200" imgH="68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0150" y="2390775"/>
                        <a:ext cx="2138363" cy="1200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417825"/>
              </p:ext>
            </p:extLst>
          </p:nvPr>
        </p:nvGraphicFramePr>
        <p:xfrm>
          <a:off x="4832350" y="731838"/>
          <a:ext cx="2873375" cy="342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" name="Equation" r:id="rId14" imgW="1638300" imgH="1955800" progId="Equation.DSMT4">
                  <p:embed/>
                </p:oleObj>
              </mc:Choice>
              <mc:Fallback>
                <p:oleObj name="Equation" r:id="rId14" imgW="1638300" imgH="195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2350" y="731838"/>
                        <a:ext cx="2873375" cy="3427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F5374-163A-7A41-9552-8C5E34C2A545}" type="datetime1">
              <a:rPr lang="en-US" smtClean="0"/>
              <a:t>10/24/2013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9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2238"/>
            <a:ext cx="9144000" cy="41116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00FF"/>
                </a:solidFill>
                <a:effectLst/>
                <a:latin typeface="Arial"/>
                <a:cs typeface="Arial"/>
              </a:rPr>
              <a:t>Most Compelling SCIENCE </a:t>
            </a:r>
            <a:r>
              <a:rPr lang="en-US" sz="3200" b="1" dirty="0" smtClean="0">
                <a:solidFill>
                  <a:srgbClr val="0000FF"/>
                </a:solidFill>
                <a:effectLst/>
                <a:latin typeface="Arial"/>
                <a:cs typeface="Arial"/>
              </a:rPr>
              <a:t>Questions at an EIC</a:t>
            </a:r>
            <a:endParaRPr lang="en-US" sz="3600" b="1" dirty="0">
              <a:solidFill>
                <a:srgbClr val="0000FF"/>
              </a:solidFill>
              <a:effectLst/>
              <a:latin typeface="Arial"/>
              <a:cs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02403-9C08-744D-8AC7-C9F81E99831F}" type="datetime1">
              <a:rPr lang="en-US" smtClean="0"/>
              <a:t>10/24/2013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2</a:t>
            </a:r>
          </a:p>
        </p:txBody>
      </p:sp>
      <p:grpSp>
        <p:nvGrpSpPr>
          <p:cNvPr id="8" name="Gruppierung 40"/>
          <p:cNvGrpSpPr/>
          <p:nvPr/>
        </p:nvGrpSpPr>
        <p:grpSpPr>
          <a:xfrm>
            <a:off x="1" y="1169912"/>
            <a:ext cx="4648199" cy="2606783"/>
            <a:chOff x="385335" y="751949"/>
            <a:chExt cx="4497434" cy="3832204"/>
          </a:xfrm>
        </p:grpSpPr>
        <p:sp>
          <p:nvSpPr>
            <p:cNvPr id="9" name="Abgerundetes Rechteck 10"/>
            <p:cNvSpPr/>
            <p:nvPr/>
          </p:nvSpPr>
          <p:spPr>
            <a:xfrm>
              <a:off x="549104" y="751949"/>
              <a:ext cx="4333665" cy="3832204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dirty="0">
                <a:solidFill>
                  <a:schemeClr val="tx1"/>
                </a:solidFill>
                <a:latin typeface="Comic Sans MS"/>
                <a:cs typeface="Comic Sans MS"/>
              </a:endParaRPr>
            </a:p>
          </p:txBody>
        </p:sp>
        <p:pic>
          <p:nvPicPr>
            <p:cNvPr id="10" name="Picture 27" descr="uli_nucleon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09496" y="842964"/>
              <a:ext cx="687222" cy="842962"/>
            </a:xfrm>
            <a:prstGeom prst="rect">
              <a:avLst/>
            </a:prstGeom>
            <a:noFill/>
          </p:spPr>
        </p:pic>
        <p:sp>
          <p:nvSpPr>
            <p:cNvPr id="11" name="Textfeld 13"/>
            <p:cNvSpPr txBox="1"/>
            <p:nvPr/>
          </p:nvSpPr>
          <p:spPr>
            <a:xfrm>
              <a:off x="1293385" y="1036928"/>
              <a:ext cx="16444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spin physics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12" name="Gruppierung 7"/>
            <p:cNvGrpSpPr/>
            <p:nvPr/>
          </p:nvGrpSpPr>
          <p:grpSpPr>
            <a:xfrm>
              <a:off x="497974" y="1735367"/>
              <a:ext cx="581766" cy="524904"/>
              <a:chOff x="280003" y="2291391"/>
              <a:chExt cx="714195" cy="698500"/>
            </a:xfrm>
          </p:grpSpPr>
          <p:pic>
            <p:nvPicPr>
              <p:cNvPr id="19" name="Bild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0003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20" name="Textfeld 16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3" name="Textfeld 17"/>
            <p:cNvSpPr txBox="1"/>
            <p:nvPr/>
          </p:nvSpPr>
          <p:spPr>
            <a:xfrm>
              <a:off x="832746" y="1797731"/>
              <a:ext cx="3548514" cy="656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 smtClean="0">
                  <a:latin typeface="Comic Sans MS"/>
                  <a:cs typeface="Comic Sans MS"/>
                </a:rPr>
                <a:t>what is the polarization of gluons at</a:t>
              </a:r>
            </a:p>
            <a:p>
              <a:pPr>
                <a:spcAft>
                  <a:spcPts val="600"/>
                </a:spcAft>
              </a:pPr>
              <a:r>
                <a:rPr lang="en-US" sz="1400" dirty="0" smtClean="0">
                  <a:latin typeface="Comic Sans MS"/>
                  <a:cs typeface="Comic Sans MS"/>
                </a:rPr>
                <a:t>small </a:t>
              </a:r>
              <a:r>
                <a:rPr lang="en-US" sz="1400" dirty="0" err="1" smtClean="0">
                  <a:latin typeface="Comic Sans MS"/>
                  <a:cs typeface="Comic Sans MS"/>
                </a:rPr>
                <a:t>x</a:t>
              </a:r>
              <a:r>
                <a:rPr lang="en-US" sz="1400" dirty="0" smtClean="0">
                  <a:latin typeface="Comic Sans MS"/>
                  <a:cs typeface="Comic Sans MS"/>
                </a:rPr>
                <a:t> where they are most abundant</a:t>
              </a:r>
            </a:p>
          </p:txBody>
        </p:sp>
        <p:grpSp>
          <p:nvGrpSpPr>
            <p:cNvPr id="14" name="Gruppierung 7"/>
            <p:cNvGrpSpPr/>
            <p:nvPr/>
          </p:nvGrpSpPr>
          <p:grpSpPr>
            <a:xfrm>
              <a:off x="497974" y="2640421"/>
              <a:ext cx="581766" cy="524904"/>
              <a:chOff x="280003" y="2291391"/>
              <a:chExt cx="714195" cy="698500"/>
            </a:xfrm>
          </p:grpSpPr>
          <p:pic>
            <p:nvPicPr>
              <p:cNvPr id="17" name="Bild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0003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18" name="Textfeld 21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15" name="Textfeld 22"/>
            <p:cNvSpPr txBox="1"/>
            <p:nvPr/>
          </p:nvSpPr>
          <p:spPr>
            <a:xfrm>
              <a:off x="832746" y="2679702"/>
              <a:ext cx="3323366" cy="656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 smtClean="0">
                  <a:latin typeface="Comic Sans MS"/>
                  <a:cs typeface="Comic Sans MS"/>
                </a:rPr>
                <a:t>what is the flavor decomposition of</a:t>
              </a:r>
            </a:p>
            <a:p>
              <a:pPr>
                <a:spcAft>
                  <a:spcPts val="600"/>
                </a:spcAft>
              </a:pPr>
              <a:r>
                <a:rPr lang="en-US" sz="1400" dirty="0" smtClean="0">
                  <a:latin typeface="Comic Sans MS"/>
                  <a:cs typeface="Comic Sans MS"/>
                </a:rPr>
                <a:t>the polarized sea depending on </a:t>
              </a:r>
              <a:r>
                <a:rPr lang="en-US" sz="1400" dirty="0" err="1" smtClean="0">
                  <a:latin typeface="Comic Sans MS"/>
                  <a:cs typeface="Comic Sans MS"/>
                </a:rPr>
                <a:t>x</a:t>
              </a:r>
              <a:endParaRPr lang="en-US" sz="1400" dirty="0" smtClean="0">
                <a:latin typeface="Comic Sans MS"/>
                <a:cs typeface="Comic Sans MS"/>
              </a:endParaRPr>
            </a:p>
          </p:txBody>
        </p:sp>
        <p:sp>
          <p:nvSpPr>
            <p:cNvPr id="16" name="Textfeld 23"/>
            <p:cNvSpPr txBox="1"/>
            <p:nvPr/>
          </p:nvSpPr>
          <p:spPr>
            <a:xfrm>
              <a:off x="385335" y="3599006"/>
              <a:ext cx="4423707" cy="7241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determine quark and gluon Contributions</a:t>
              </a:r>
            </a:p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 to the proton spin at last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</p:grpSp>
      <p:grpSp>
        <p:nvGrpSpPr>
          <p:cNvPr id="22" name="Gruppierung 41"/>
          <p:cNvGrpSpPr/>
          <p:nvPr/>
        </p:nvGrpSpPr>
        <p:grpSpPr>
          <a:xfrm>
            <a:off x="4856019" y="1243806"/>
            <a:ext cx="4135581" cy="2532889"/>
            <a:chOff x="4699731" y="775251"/>
            <a:chExt cx="4333665" cy="3821490"/>
          </a:xfrm>
        </p:grpSpPr>
        <p:sp>
          <p:nvSpPr>
            <p:cNvPr id="23" name="Abgerundetes Rechteck 9"/>
            <p:cNvSpPr/>
            <p:nvPr/>
          </p:nvSpPr>
          <p:spPr>
            <a:xfrm>
              <a:off x="4699731" y="775251"/>
              <a:ext cx="4333665" cy="382149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feld 24"/>
            <p:cNvSpPr txBox="1"/>
            <p:nvPr/>
          </p:nvSpPr>
          <p:spPr>
            <a:xfrm>
              <a:off x="5238955" y="1797730"/>
              <a:ext cx="3321266" cy="669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 smtClean="0">
                  <a:latin typeface="Comic Sans MS"/>
                  <a:cs typeface="Comic Sans MS"/>
                </a:rPr>
                <a:t>what is the spatial distribution of</a:t>
              </a:r>
            </a:p>
            <a:p>
              <a:pPr>
                <a:spcAft>
                  <a:spcPts val="600"/>
                </a:spcAft>
              </a:pPr>
              <a:r>
                <a:rPr lang="en-US" sz="1400" dirty="0" smtClean="0">
                  <a:latin typeface="Comic Sans MS"/>
                  <a:cs typeface="Comic Sans MS"/>
                </a:rPr>
                <a:t>quarks and gluons in nucleons/nuclei</a:t>
              </a:r>
            </a:p>
          </p:txBody>
        </p:sp>
        <p:pic>
          <p:nvPicPr>
            <p:cNvPr id="25" name="Bild 2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29428" y="877221"/>
              <a:ext cx="1183405" cy="932380"/>
            </a:xfrm>
            <a:prstGeom prst="rect">
              <a:avLst/>
            </a:prstGeom>
          </p:spPr>
        </p:pic>
        <p:sp>
          <p:nvSpPr>
            <p:cNvPr id="26" name="Textfeld 26"/>
            <p:cNvSpPr txBox="1"/>
            <p:nvPr/>
          </p:nvSpPr>
          <p:spPr>
            <a:xfrm>
              <a:off x="5840996" y="1036928"/>
              <a:ext cx="10767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00"/>
                  </a:solidFill>
                  <a:latin typeface="Comic Sans MS"/>
                  <a:cs typeface="Comic Sans MS"/>
                </a:rPr>
                <a:t>imaging</a:t>
              </a:r>
              <a:endParaRPr lang="en-US" sz="2000" b="1" dirty="0">
                <a:solidFill>
                  <a:srgbClr val="000000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27" name="Gruppierung 7"/>
            <p:cNvGrpSpPr/>
            <p:nvPr/>
          </p:nvGrpSpPr>
          <p:grpSpPr>
            <a:xfrm>
              <a:off x="4835709" y="1735367"/>
              <a:ext cx="670191" cy="524904"/>
              <a:chOff x="171450" y="2291391"/>
              <a:chExt cx="822748" cy="698500"/>
            </a:xfrm>
          </p:grpSpPr>
          <p:pic>
            <p:nvPicPr>
              <p:cNvPr id="33" name="Bild 2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34" name="Textfeld 29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grpSp>
          <p:nvGrpSpPr>
            <p:cNvPr id="28" name="Gruppierung 7"/>
            <p:cNvGrpSpPr/>
            <p:nvPr/>
          </p:nvGrpSpPr>
          <p:grpSpPr>
            <a:xfrm>
              <a:off x="4835709" y="2640421"/>
              <a:ext cx="670191" cy="524904"/>
              <a:chOff x="171450" y="2291391"/>
              <a:chExt cx="822748" cy="698500"/>
            </a:xfrm>
          </p:grpSpPr>
          <p:pic>
            <p:nvPicPr>
              <p:cNvPr id="31" name="Bild 3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1450" y="2291391"/>
                <a:ext cx="495300" cy="698500"/>
              </a:xfrm>
              <a:prstGeom prst="rect">
                <a:avLst/>
              </a:prstGeom>
            </p:spPr>
          </p:pic>
          <p:sp>
            <p:nvSpPr>
              <p:cNvPr id="32" name="Textfeld 32"/>
              <p:cNvSpPr txBox="1"/>
              <p:nvPr/>
            </p:nvSpPr>
            <p:spPr>
              <a:xfrm>
                <a:off x="809532" y="2390176"/>
                <a:ext cx="18466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Comic Sans MS"/>
                  <a:cs typeface="Comic Sans MS"/>
                </a:endParaRPr>
              </a:p>
            </p:txBody>
          </p:sp>
        </p:grpSp>
        <p:sp>
          <p:nvSpPr>
            <p:cNvPr id="29" name="Textfeld 33"/>
            <p:cNvSpPr txBox="1"/>
            <p:nvPr/>
          </p:nvSpPr>
          <p:spPr>
            <a:xfrm>
              <a:off x="5389791" y="3599006"/>
              <a:ext cx="2732639" cy="661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possible window to</a:t>
              </a:r>
            </a:p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Comic Sans MS"/>
                  <a:cs typeface="Comic Sans MS"/>
                </a:rPr>
                <a:t>orbital angular momentum</a:t>
              </a:r>
              <a:endParaRPr lang="en-US" sz="1600" b="1" dirty="0">
                <a:solidFill>
                  <a:srgbClr val="FF0000"/>
                </a:solidFill>
                <a:latin typeface="Comic Sans MS"/>
                <a:cs typeface="Comic Sans MS"/>
              </a:endParaRPr>
            </a:p>
          </p:txBody>
        </p:sp>
        <p:sp>
          <p:nvSpPr>
            <p:cNvPr id="30" name="Textfeld 35"/>
            <p:cNvSpPr txBox="1"/>
            <p:nvPr/>
          </p:nvSpPr>
          <p:spPr>
            <a:xfrm>
              <a:off x="5239169" y="2679702"/>
              <a:ext cx="3727774" cy="9054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 dirty="0" smtClean="0">
                  <a:latin typeface="Comic Sans MS"/>
                  <a:cs typeface="Comic Sans MS"/>
                </a:rPr>
                <a:t>understand deep aspects of gauge</a:t>
              </a:r>
            </a:p>
            <a:p>
              <a:pPr>
                <a:spcAft>
                  <a:spcPts val="600"/>
                </a:spcAft>
              </a:pPr>
              <a:r>
                <a:rPr lang="en-US" sz="1400" dirty="0" smtClean="0">
                  <a:latin typeface="Comic Sans MS"/>
                  <a:cs typeface="Comic Sans MS"/>
                </a:rPr>
                <a:t>theories revealed by </a:t>
              </a:r>
              <a:r>
                <a:rPr lang="en-US" sz="1400" dirty="0" err="1" smtClean="0">
                  <a:latin typeface="Comic Sans MS"/>
                  <a:cs typeface="Comic Sans MS"/>
                </a:rPr>
                <a:t>k</a:t>
              </a:r>
              <a:r>
                <a:rPr lang="en-US" sz="1400" baseline="-25000" dirty="0" err="1" smtClean="0">
                  <a:latin typeface="Comic Sans MS"/>
                  <a:cs typeface="Comic Sans MS"/>
                </a:rPr>
                <a:t>T</a:t>
              </a:r>
              <a:r>
                <a:rPr lang="en-US" sz="1400" baseline="-25000" dirty="0" smtClean="0">
                  <a:latin typeface="Comic Sans MS"/>
                  <a:cs typeface="Comic Sans MS"/>
                </a:rPr>
                <a:t> </a:t>
              </a:r>
              <a:r>
                <a:rPr lang="en-US" sz="1400" dirty="0" smtClean="0">
                  <a:latin typeface="Comic Sans MS"/>
                  <a:cs typeface="Comic Sans MS"/>
                </a:rPr>
                <a:t>dep. distribution</a:t>
              </a:r>
              <a:endParaRPr lang="en-US" sz="1400" baseline="-25000" dirty="0" smtClean="0">
                <a:latin typeface="Comic Sans MS"/>
                <a:cs typeface="Comic Sans MS"/>
              </a:endParaRPr>
            </a:p>
          </p:txBody>
        </p:sp>
      </p:grpSp>
      <p:grpSp>
        <p:nvGrpSpPr>
          <p:cNvPr id="37" name="Gruppierung 50"/>
          <p:cNvGrpSpPr/>
          <p:nvPr/>
        </p:nvGrpSpPr>
        <p:grpSpPr>
          <a:xfrm>
            <a:off x="169260" y="3776696"/>
            <a:ext cx="8802871" cy="1885166"/>
            <a:chOff x="169260" y="4696598"/>
            <a:chExt cx="8802871" cy="2322811"/>
          </a:xfrm>
        </p:grpSpPr>
        <p:grpSp>
          <p:nvGrpSpPr>
            <p:cNvPr id="38" name="Gruppierung 48"/>
            <p:cNvGrpSpPr/>
            <p:nvPr/>
          </p:nvGrpSpPr>
          <p:grpSpPr>
            <a:xfrm>
              <a:off x="169260" y="4696598"/>
              <a:ext cx="8802871" cy="2056543"/>
              <a:chOff x="169260" y="4696598"/>
              <a:chExt cx="8802871" cy="2056543"/>
            </a:xfrm>
          </p:grpSpPr>
          <p:sp>
            <p:nvSpPr>
              <p:cNvPr id="40" name="Abgerundetes Rechteck 11"/>
              <p:cNvSpPr/>
              <p:nvPr/>
            </p:nvSpPr>
            <p:spPr>
              <a:xfrm>
                <a:off x="169260" y="4696598"/>
                <a:ext cx="8802871" cy="2056543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Textfeld 34"/>
              <p:cNvSpPr txBox="1"/>
              <p:nvPr/>
            </p:nvSpPr>
            <p:spPr>
              <a:xfrm>
                <a:off x="542020" y="4819484"/>
                <a:ext cx="383575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0000"/>
                    </a:solidFill>
                    <a:latin typeface="Comic Sans MS"/>
                    <a:cs typeface="Comic Sans MS"/>
                  </a:rPr>
                  <a:t>physics of strong color fields</a:t>
                </a:r>
                <a:endParaRPr lang="en-US" sz="2000" b="1" dirty="0">
                  <a:solidFill>
                    <a:srgbClr val="000000"/>
                  </a:solidFill>
                  <a:latin typeface="Comic Sans MS"/>
                  <a:cs typeface="Comic Sans MS"/>
                </a:endParaRPr>
              </a:p>
            </p:txBody>
          </p:sp>
          <p:grpSp>
            <p:nvGrpSpPr>
              <p:cNvPr id="42" name="Gruppierung 7"/>
              <p:cNvGrpSpPr/>
              <p:nvPr/>
            </p:nvGrpSpPr>
            <p:grpSpPr>
              <a:xfrm>
                <a:off x="2662053" y="5463398"/>
                <a:ext cx="670191" cy="524904"/>
                <a:chOff x="171450" y="2291391"/>
                <a:chExt cx="822748" cy="698500"/>
              </a:xfrm>
            </p:grpSpPr>
            <p:pic>
              <p:nvPicPr>
                <p:cNvPr id="49" name="Bild 37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71450" y="2291391"/>
                  <a:ext cx="495300" cy="698500"/>
                </a:xfrm>
                <a:prstGeom prst="rect">
                  <a:avLst/>
                </a:prstGeom>
              </p:spPr>
            </p:pic>
            <p:sp>
              <p:nvSpPr>
                <p:cNvPr id="50" name="Textfeld 38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43" name="Textfeld 39"/>
              <p:cNvSpPr txBox="1"/>
              <p:nvPr/>
            </p:nvSpPr>
            <p:spPr>
              <a:xfrm>
                <a:off x="3158515" y="6212593"/>
                <a:ext cx="447109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1400" dirty="0" smtClean="0">
                    <a:latin typeface="Comic Sans MS"/>
                    <a:cs typeface="Comic Sans MS"/>
                  </a:rPr>
                  <a:t>how do hard probes in </a:t>
                </a:r>
                <a:r>
                  <a:rPr lang="en-US" sz="1400" dirty="0" err="1" smtClean="0">
                    <a:latin typeface="Comic Sans MS"/>
                    <a:cs typeface="Comic Sans MS"/>
                  </a:rPr>
                  <a:t>eA</a:t>
                </a:r>
                <a:r>
                  <a:rPr lang="en-US" sz="1400" dirty="0" smtClean="0">
                    <a:latin typeface="Comic Sans MS"/>
                    <a:cs typeface="Comic Sans MS"/>
                  </a:rPr>
                  <a:t> interact with the medium</a:t>
                </a:r>
              </a:p>
            </p:txBody>
          </p:sp>
          <p:grpSp>
            <p:nvGrpSpPr>
              <p:cNvPr id="44" name="Gruppierung 7"/>
              <p:cNvGrpSpPr/>
              <p:nvPr/>
            </p:nvGrpSpPr>
            <p:grpSpPr>
              <a:xfrm>
                <a:off x="2662053" y="6126708"/>
                <a:ext cx="670191" cy="524904"/>
                <a:chOff x="171450" y="2291391"/>
                <a:chExt cx="822748" cy="698500"/>
              </a:xfrm>
            </p:grpSpPr>
            <p:pic>
              <p:nvPicPr>
                <p:cNvPr id="47" name="Bild 44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71450" y="2291391"/>
                  <a:ext cx="495300" cy="698500"/>
                </a:xfrm>
                <a:prstGeom prst="rect">
                  <a:avLst/>
                </a:prstGeom>
              </p:spPr>
            </p:pic>
            <p:sp>
              <p:nvSpPr>
                <p:cNvPr id="48" name="Textfeld 45"/>
                <p:cNvSpPr txBox="1"/>
                <p:nvPr/>
              </p:nvSpPr>
              <p:spPr>
                <a:xfrm>
                  <a:off x="809532" y="2390176"/>
                  <a:ext cx="18466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en-US" sz="1400" b="1" dirty="0">
                    <a:latin typeface="Comic Sans MS"/>
                    <a:cs typeface="Comic Sans MS"/>
                  </a:endParaRPr>
                </a:p>
              </p:txBody>
            </p:sp>
          </p:grpSp>
          <p:sp>
            <p:nvSpPr>
              <p:cNvPr id="45" name="Textfeld 46"/>
              <p:cNvSpPr txBox="1"/>
              <p:nvPr/>
            </p:nvSpPr>
            <p:spPr>
              <a:xfrm>
                <a:off x="4627346" y="4783875"/>
                <a:ext cx="4095692" cy="6617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sz="1600" b="1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quantitatively probe the universality of</a:t>
                </a:r>
              </a:p>
              <a:p>
                <a:pPr algn="ctr">
                  <a:spcAft>
                    <a:spcPts val="600"/>
                  </a:spcAft>
                </a:pPr>
                <a:r>
                  <a:rPr lang="en-US" sz="1600" b="1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strong color fields in AA, </a:t>
                </a:r>
                <a:r>
                  <a:rPr lang="en-US" sz="1600" b="1" dirty="0" err="1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pA</a:t>
                </a:r>
                <a:r>
                  <a:rPr lang="en-US" sz="1600" b="1" dirty="0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, and </a:t>
                </a:r>
                <a:r>
                  <a:rPr lang="en-US" sz="1600" b="1" dirty="0" err="1" smtClean="0">
                    <a:solidFill>
                      <a:srgbClr val="FF0000"/>
                    </a:solidFill>
                    <a:latin typeface="Comic Sans MS"/>
                    <a:cs typeface="Comic Sans MS"/>
                  </a:rPr>
                  <a:t>eA</a:t>
                </a:r>
                <a:endParaRPr lang="en-US" sz="1600" b="1" dirty="0">
                  <a:solidFill>
                    <a:srgbClr val="FF0000"/>
                  </a:solidFill>
                  <a:latin typeface="Comic Sans MS"/>
                  <a:cs typeface="Comic Sans MS"/>
                </a:endParaRPr>
              </a:p>
            </p:txBody>
          </p:sp>
          <p:sp>
            <p:nvSpPr>
              <p:cNvPr id="46" name="Textfeld 47"/>
              <p:cNvSpPr txBox="1"/>
              <p:nvPr/>
            </p:nvSpPr>
            <p:spPr>
              <a:xfrm>
                <a:off x="3181819" y="5518084"/>
                <a:ext cx="5790312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1400" dirty="0" smtClean="0">
                    <a:latin typeface="Comic Sans MS"/>
                    <a:cs typeface="Comic Sans MS"/>
                  </a:rPr>
                  <a:t>understand in detail the transition to the non-linear 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1400" dirty="0" smtClean="0">
                    <a:latin typeface="Comic Sans MS"/>
                    <a:cs typeface="Comic Sans MS"/>
                  </a:rPr>
                  <a:t>regime of strong gluon fields and the physics of saturation</a:t>
                </a:r>
              </a:p>
            </p:txBody>
          </p:sp>
        </p:grpSp>
        <p:pic>
          <p:nvPicPr>
            <p:cNvPr id="39" name="Bild 4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705" y="4835436"/>
              <a:ext cx="1687615" cy="2183973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324907" y="5715000"/>
            <a:ext cx="8647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For details see in this meeting: </a:t>
            </a:r>
            <a:r>
              <a:rPr lang="en-US" b="1" dirty="0"/>
              <a:t>Session KE: Mini-Symposium on the Physics Program at </a:t>
            </a:r>
            <a:r>
              <a:rPr lang="en-US" b="1" dirty="0" smtClean="0"/>
              <a:t>EIC</a:t>
            </a:r>
            <a:endParaRPr lang="en-US" dirty="0" smtClean="0"/>
          </a:p>
          <a:p>
            <a:pPr algn="ctr"/>
            <a:r>
              <a:rPr lang="en-US" dirty="0"/>
              <a:t>http://meetings.aps.org/Meeting/DNP13/Session/KE</a:t>
            </a:r>
          </a:p>
        </p:txBody>
      </p:sp>
    </p:spTree>
    <p:extLst>
      <p:ext uri="{BB962C8B-B14F-4D97-AF65-F5344CB8AC3E}">
        <p14:creationId xmlns:p14="http://schemas.microsoft.com/office/powerpoint/2010/main" val="395490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 l="3337" t="5580" r="1112" b="697"/>
          <a:stretch>
            <a:fillRect/>
          </a:stretch>
        </p:blipFill>
        <p:spPr bwMode="auto">
          <a:xfrm>
            <a:off x="50801" y="707668"/>
            <a:ext cx="2628193" cy="2055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en-US" dirty="0" smtClean="0"/>
              <a:t>What needs to be covered</a:t>
            </a:r>
            <a:endParaRPr lang="en-US" dirty="0"/>
          </a:p>
        </p:txBody>
      </p:sp>
      <p:pic>
        <p:nvPicPr>
          <p:cNvPr id="7" name="Picture 30" descr="sidis-diagram.ep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7325" y="763588"/>
            <a:ext cx="2840552" cy="2028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5574510" y="465576"/>
            <a:ext cx="3582190" cy="2430024"/>
            <a:chOff x="158750" y="908050"/>
            <a:chExt cx="4292600" cy="2665414"/>
          </a:xfrm>
        </p:grpSpPr>
        <p:grpSp>
          <p:nvGrpSpPr>
            <p:cNvPr id="9" name="Group 159"/>
            <p:cNvGrpSpPr>
              <a:grpSpLocks noChangeAspect="1"/>
            </p:cNvGrpSpPr>
            <p:nvPr/>
          </p:nvGrpSpPr>
          <p:grpSpPr bwMode="auto">
            <a:xfrm rot="-2865258">
              <a:off x="1467654" y="1456538"/>
              <a:ext cx="128587" cy="546105"/>
              <a:chOff x="1324" y="1002"/>
              <a:chExt cx="146" cy="462"/>
            </a:xfrm>
          </p:grpSpPr>
          <p:sp>
            <p:nvSpPr>
              <p:cNvPr id="51" name="Freeform 160"/>
              <p:cNvSpPr>
                <a:spLocks noChangeAspect="1"/>
              </p:cNvSpPr>
              <p:nvPr/>
            </p:nvSpPr>
            <p:spPr bwMode="auto">
              <a:xfrm>
                <a:off x="1326" y="1002"/>
                <a:ext cx="143" cy="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8" y="9"/>
                  </a:cxn>
                  <a:cxn ang="0">
                    <a:pos x="12" y="11"/>
                  </a:cxn>
                  <a:cxn ang="0">
                    <a:pos x="129" y="58"/>
                  </a:cxn>
                  <a:cxn ang="0">
                    <a:pos x="135" y="60"/>
                  </a:cxn>
                  <a:cxn ang="0">
                    <a:pos x="139" y="63"/>
                  </a:cxn>
                  <a:cxn ang="0">
                    <a:pos x="142" y="65"/>
                  </a:cxn>
                  <a:cxn ang="0">
                    <a:pos x="141" y="69"/>
                  </a:cxn>
                  <a:cxn ang="0">
                    <a:pos x="141" y="71"/>
                  </a:cxn>
                  <a:cxn ang="0">
                    <a:pos x="138" y="74"/>
                  </a:cxn>
                  <a:cxn ang="0">
                    <a:pos x="11" y="60"/>
                  </a:cxn>
                  <a:cxn ang="0">
                    <a:pos x="10" y="61"/>
                  </a:cxn>
                  <a:cxn ang="0">
                    <a:pos x="4" y="59"/>
                  </a:cxn>
                  <a:cxn ang="0">
                    <a:pos x="4" y="60"/>
                  </a:cxn>
                  <a:cxn ang="0">
                    <a:pos x="2" y="62"/>
                  </a:cxn>
                  <a:cxn ang="0">
                    <a:pos x="0" y="65"/>
                  </a:cxn>
                </a:cxnLst>
                <a:rect l="0" t="0" r="r" b="b"/>
                <a:pathLst>
                  <a:path w="143" h="75">
                    <a:moveTo>
                      <a:pt x="0" y="0"/>
                    </a:moveTo>
                    <a:lnTo>
                      <a:pt x="0" y="4"/>
                    </a:lnTo>
                    <a:lnTo>
                      <a:pt x="4" y="7"/>
                    </a:lnTo>
                    <a:lnTo>
                      <a:pt x="8" y="9"/>
                    </a:lnTo>
                    <a:lnTo>
                      <a:pt x="12" y="11"/>
                    </a:lnTo>
                    <a:lnTo>
                      <a:pt x="129" y="58"/>
                    </a:lnTo>
                    <a:lnTo>
                      <a:pt x="135" y="60"/>
                    </a:lnTo>
                    <a:lnTo>
                      <a:pt x="139" y="63"/>
                    </a:lnTo>
                    <a:lnTo>
                      <a:pt x="142" y="65"/>
                    </a:lnTo>
                    <a:lnTo>
                      <a:pt x="141" y="69"/>
                    </a:lnTo>
                    <a:lnTo>
                      <a:pt x="141" y="71"/>
                    </a:lnTo>
                    <a:lnTo>
                      <a:pt x="138" y="74"/>
                    </a:lnTo>
                    <a:lnTo>
                      <a:pt x="11" y="60"/>
                    </a:lnTo>
                    <a:lnTo>
                      <a:pt x="10" y="61"/>
                    </a:lnTo>
                    <a:lnTo>
                      <a:pt x="4" y="59"/>
                    </a:lnTo>
                    <a:lnTo>
                      <a:pt x="4" y="60"/>
                    </a:lnTo>
                    <a:lnTo>
                      <a:pt x="2" y="62"/>
                    </a:lnTo>
                    <a:lnTo>
                      <a:pt x="0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61"/>
              <p:cNvSpPr>
                <a:spLocks noChangeAspect="1"/>
              </p:cNvSpPr>
              <p:nvPr/>
            </p:nvSpPr>
            <p:spPr bwMode="auto">
              <a:xfrm>
                <a:off x="1324" y="1069"/>
                <a:ext cx="143" cy="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0" y="7"/>
                  </a:cxn>
                  <a:cxn ang="0">
                    <a:pos x="133" y="57"/>
                  </a:cxn>
                  <a:cxn ang="0">
                    <a:pos x="137" y="61"/>
                  </a:cxn>
                  <a:cxn ang="0">
                    <a:pos x="140" y="61"/>
                  </a:cxn>
                  <a:cxn ang="0">
                    <a:pos x="141" y="65"/>
                  </a:cxn>
                  <a:cxn ang="0">
                    <a:pos x="141" y="66"/>
                  </a:cxn>
                  <a:cxn ang="0">
                    <a:pos x="142" y="71"/>
                  </a:cxn>
                  <a:cxn ang="0">
                    <a:pos x="137" y="71"/>
                  </a:cxn>
                  <a:cxn ang="0">
                    <a:pos x="12" y="59"/>
                  </a:cxn>
                  <a:cxn ang="0">
                    <a:pos x="7" y="59"/>
                  </a:cxn>
                  <a:cxn ang="0">
                    <a:pos x="6" y="59"/>
                  </a:cxn>
                  <a:cxn ang="0">
                    <a:pos x="4" y="59"/>
                  </a:cxn>
                  <a:cxn ang="0">
                    <a:pos x="1" y="59"/>
                  </a:cxn>
                  <a:cxn ang="0">
                    <a:pos x="0" y="61"/>
                  </a:cxn>
                </a:cxnLst>
                <a:rect l="0" t="0" r="r" b="b"/>
                <a:pathLst>
                  <a:path w="143" h="7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0" y="7"/>
                    </a:lnTo>
                    <a:lnTo>
                      <a:pt x="133" y="57"/>
                    </a:lnTo>
                    <a:lnTo>
                      <a:pt x="137" y="61"/>
                    </a:lnTo>
                    <a:lnTo>
                      <a:pt x="140" y="61"/>
                    </a:lnTo>
                    <a:lnTo>
                      <a:pt x="141" y="65"/>
                    </a:lnTo>
                    <a:lnTo>
                      <a:pt x="141" y="66"/>
                    </a:lnTo>
                    <a:lnTo>
                      <a:pt x="142" y="71"/>
                    </a:lnTo>
                    <a:lnTo>
                      <a:pt x="137" y="71"/>
                    </a:lnTo>
                    <a:lnTo>
                      <a:pt x="12" y="59"/>
                    </a:lnTo>
                    <a:lnTo>
                      <a:pt x="7" y="59"/>
                    </a:lnTo>
                    <a:lnTo>
                      <a:pt x="6" y="59"/>
                    </a:lnTo>
                    <a:lnTo>
                      <a:pt x="4" y="59"/>
                    </a:lnTo>
                    <a:lnTo>
                      <a:pt x="1" y="59"/>
                    </a:lnTo>
                    <a:lnTo>
                      <a:pt x="0" y="61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62"/>
              <p:cNvSpPr>
                <a:spLocks noChangeAspect="1"/>
              </p:cNvSpPr>
              <p:nvPr/>
            </p:nvSpPr>
            <p:spPr bwMode="auto">
              <a:xfrm>
                <a:off x="1326" y="1131"/>
                <a:ext cx="144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2" y="7"/>
                  </a:cxn>
                  <a:cxn ang="0">
                    <a:pos x="7" y="9"/>
                  </a:cxn>
                  <a:cxn ang="0">
                    <a:pos x="10" y="11"/>
                  </a:cxn>
                  <a:cxn ang="0">
                    <a:pos x="133" y="59"/>
                  </a:cxn>
                  <a:cxn ang="0">
                    <a:pos x="136" y="63"/>
                  </a:cxn>
                  <a:cxn ang="0">
                    <a:pos x="139" y="65"/>
                  </a:cxn>
                  <a:cxn ang="0">
                    <a:pos x="143" y="67"/>
                  </a:cxn>
                  <a:cxn ang="0">
                    <a:pos x="143" y="71"/>
                  </a:cxn>
                  <a:cxn ang="0">
                    <a:pos x="141" y="74"/>
                  </a:cxn>
                  <a:cxn ang="0">
                    <a:pos x="138" y="75"/>
                  </a:cxn>
                  <a:cxn ang="0">
                    <a:pos x="9" y="63"/>
                  </a:cxn>
                  <a:cxn ang="0">
                    <a:pos x="6" y="62"/>
                  </a:cxn>
                  <a:cxn ang="0">
                    <a:pos x="6" y="63"/>
                  </a:cxn>
                  <a:cxn ang="0">
                    <a:pos x="3" y="62"/>
                  </a:cxn>
                  <a:cxn ang="0">
                    <a:pos x="0" y="64"/>
                  </a:cxn>
                  <a:cxn ang="0">
                    <a:pos x="0" y="66"/>
                  </a:cxn>
                </a:cxnLst>
                <a:rect l="0" t="0" r="r" b="b"/>
                <a:pathLst>
                  <a:path w="144" h="76">
                    <a:moveTo>
                      <a:pt x="0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7" y="9"/>
                    </a:lnTo>
                    <a:lnTo>
                      <a:pt x="10" y="11"/>
                    </a:lnTo>
                    <a:lnTo>
                      <a:pt x="133" y="59"/>
                    </a:lnTo>
                    <a:lnTo>
                      <a:pt x="136" y="63"/>
                    </a:lnTo>
                    <a:lnTo>
                      <a:pt x="139" y="65"/>
                    </a:lnTo>
                    <a:lnTo>
                      <a:pt x="143" y="67"/>
                    </a:lnTo>
                    <a:lnTo>
                      <a:pt x="143" y="71"/>
                    </a:lnTo>
                    <a:lnTo>
                      <a:pt x="141" y="74"/>
                    </a:lnTo>
                    <a:lnTo>
                      <a:pt x="138" y="75"/>
                    </a:lnTo>
                    <a:lnTo>
                      <a:pt x="9" y="63"/>
                    </a:lnTo>
                    <a:lnTo>
                      <a:pt x="6" y="62"/>
                    </a:lnTo>
                    <a:lnTo>
                      <a:pt x="6" y="63"/>
                    </a:lnTo>
                    <a:lnTo>
                      <a:pt x="3" y="62"/>
                    </a:lnTo>
                    <a:lnTo>
                      <a:pt x="0" y="64"/>
                    </a:lnTo>
                    <a:lnTo>
                      <a:pt x="0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163"/>
              <p:cNvSpPr>
                <a:spLocks noChangeAspect="1"/>
              </p:cNvSpPr>
              <p:nvPr/>
            </p:nvSpPr>
            <p:spPr bwMode="auto">
              <a:xfrm>
                <a:off x="1325" y="1202"/>
                <a:ext cx="144" cy="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1" y="7"/>
                  </a:cxn>
                  <a:cxn ang="0">
                    <a:pos x="131" y="54"/>
                  </a:cxn>
                  <a:cxn ang="0">
                    <a:pos x="136" y="58"/>
                  </a:cxn>
                  <a:cxn ang="0">
                    <a:pos x="139" y="59"/>
                  </a:cxn>
                  <a:cxn ang="0">
                    <a:pos x="143" y="63"/>
                  </a:cxn>
                  <a:cxn ang="0">
                    <a:pos x="143" y="66"/>
                  </a:cxn>
                  <a:cxn ang="0">
                    <a:pos x="140" y="69"/>
                  </a:cxn>
                  <a:cxn ang="0">
                    <a:pos x="138" y="69"/>
                  </a:cxn>
                  <a:cxn ang="0">
                    <a:pos x="11" y="57"/>
                  </a:cxn>
                  <a:cxn ang="0">
                    <a:pos x="7" y="58"/>
                  </a:cxn>
                  <a:cxn ang="0">
                    <a:pos x="4" y="57"/>
                  </a:cxn>
                  <a:cxn ang="0">
                    <a:pos x="1" y="57"/>
                  </a:cxn>
                  <a:cxn ang="0">
                    <a:pos x="1" y="59"/>
                  </a:cxn>
                  <a:cxn ang="0">
                    <a:pos x="0" y="62"/>
                  </a:cxn>
                </a:cxnLst>
                <a:rect l="0" t="0" r="r" b="b"/>
                <a:pathLst>
                  <a:path w="144" h="70">
                    <a:moveTo>
                      <a:pt x="0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1" y="7"/>
                    </a:lnTo>
                    <a:lnTo>
                      <a:pt x="131" y="54"/>
                    </a:lnTo>
                    <a:lnTo>
                      <a:pt x="136" y="58"/>
                    </a:lnTo>
                    <a:lnTo>
                      <a:pt x="139" y="59"/>
                    </a:lnTo>
                    <a:lnTo>
                      <a:pt x="143" y="63"/>
                    </a:lnTo>
                    <a:lnTo>
                      <a:pt x="143" y="66"/>
                    </a:lnTo>
                    <a:lnTo>
                      <a:pt x="140" y="69"/>
                    </a:lnTo>
                    <a:lnTo>
                      <a:pt x="138" y="69"/>
                    </a:lnTo>
                    <a:lnTo>
                      <a:pt x="11" y="57"/>
                    </a:lnTo>
                    <a:lnTo>
                      <a:pt x="7" y="58"/>
                    </a:lnTo>
                    <a:lnTo>
                      <a:pt x="4" y="57"/>
                    </a:lnTo>
                    <a:lnTo>
                      <a:pt x="1" y="57"/>
                    </a:lnTo>
                    <a:lnTo>
                      <a:pt x="1" y="59"/>
                    </a:lnTo>
                    <a:lnTo>
                      <a:pt x="0" y="62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164"/>
              <p:cNvSpPr>
                <a:spLocks noChangeAspect="1"/>
              </p:cNvSpPr>
              <p:nvPr/>
            </p:nvSpPr>
            <p:spPr bwMode="auto">
              <a:xfrm>
                <a:off x="1327" y="1260"/>
                <a:ext cx="142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3" y="7"/>
                  </a:cxn>
                  <a:cxn ang="0">
                    <a:pos x="6" y="8"/>
                  </a:cxn>
                  <a:cxn ang="0">
                    <a:pos x="11" y="11"/>
                  </a:cxn>
                  <a:cxn ang="0">
                    <a:pos x="132" y="61"/>
                  </a:cxn>
                  <a:cxn ang="0">
                    <a:pos x="137" y="64"/>
                  </a:cxn>
                  <a:cxn ang="0">
                    <a:pos x="137" y="65"/>
                  </a:cxn>
                  <a:cxn ang="0">
                    <a:pos x="140" y="68"/>
                  </a:cxn>
                  <a:cxn ang="0">
                    <a:pos x="141" y="71"/>
                  </a:cxn>
                  <a:cxn ang="0">
                    <a:pos x="139" y="74"/>
                  </a:cxn>
                  <a:cxn ang="0">
                    <a:pos x="136" y="75"/>
                  </a:cxn>
                  <a:cxn ang="0">
                    <a:pos x="11" y="62"/>
                  </a:cxn>
                  <a:cxn ang="0">
                    <a:pos x="8" y="62"/>
                  </a:cxn>
                  <a:cxn ang="0">
                    <a:pos x="6" y="62"/>
                  </a:cxn>
                  <a:cxn ang="0">
                    <a:pos x="4" y="62"/>
                  </a:cxn>
                  <a:cxn ang="0">
                    <a:pos x="2" y="63"/>
                  </a:cxn>
                  <a:cxn ang="0">
                    <a:pos x="2" y="66"/>
                  </a:cxn>
                </a:cxnLst>
                <a:rect l="0" t="0" r="r" b="b"/>
                <a:pathLst>
                  <a:path w="142" h="76">
                    <a:moveTo>
                      <a:pt x="0" y="0"/>
                    </a:moveTo>
                    <a:lnTo>
                      <a:pt x="0" y="4"/>
                    </a:lnTo>
                    <a:lnTo>
                      <a:pt x="3" y="7"/>
                    </a:lnTo>
                    <a:lnTo>
                      <a:pt x="6" y="8"/>
                    </a:lnTo>
                    <a:lnTo>
                      <a:pt x="11" y="11"/>
                    </a:lnTo>
                    <a:lnTo>
                      <a:pt x="132" y="61"/>
                    </a:lnTo>
                    <a:lnTo>
                      <a:pt x="137" y="64"/>
                    </a:lnTo>
                    <a:lnTo>
                      <a:pt x="137" y="65"/>
                    </a:lnTo>
                    <a:lnTo>
                      <a:pt x="140" y="68"/>
                    </a:lnTo>
                    <a:lnTo>
                      <a:pt x="141" y="71"/>
                    </a:lnTo>
                    <a:lnTo>
                      <a:pt x="139" y="74"/>
                    </a:lnTo>
                    <a:lnTo>
                      <a:pt x="136" y="75"/>
                    </a:lnTo>
                    <a:lnTo>
                      <a:pt x="11" y="62"/>
                    </a:lnTo>
                    <a:lnTo>
                      <a:pt x="8" y="62"/>
                    </a:lnTo>
                    <a:lnTo>
                      <a:pt x="6" y="62"/>
                    </a:lnTo>
                    <a:lnTo>
                      <a:pt x="4" y="62"/>
                    </a:lnTo>
                    <a:lnTo>
                      <a:pt x="2" y="63"/>
                    </a:lnTo>
                    <a:lnTo>
                      <a:pt x="2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65"/>
              <p:cNvSpPr>
                <a:spLocks noChangeAspect="1"/>
              </p:cNvSpPr>
              <p:nvPr/>
            </p:nvSpPr>
            <p:spPr bwMode="auto">
              <a:xfrm>
                <a:off x="1326" y="1328"/>
                <a:ext cx="142" cy="7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10" y="8"/>
                  </a:cxn>
                  <a:cxn ang="0">
                    <a:pos x="129" y="57"/>
                  </a:cxn>
                  <a:cxn ang="0">
                    <a:pos x="136" y="59"/>
                  </a:cxn>
                  <a:cxn ang="0">
                    <a:pos x="138" y="62"/>
                  </a:cxn>
                  <a:cxn ang="0">
                    <a:pos x="139" y="66"/>
                  </a:cxn>
                  <a:cxn ang="0">
                    <a:pos x="141" y="68"/>
                  </a:cxn>
                  <a:cxn ang="0">
                    <a:pos x="140" y="70"/>
                  </a:cxn>
                  <a:cxn ang="0">
                    <a:pos x="136" y="73"/>
                  </a:cxn>
                  <a:cxn ang="0">
                    <a:pos x="12" y="59"/>
                  </a:cxn>
                  <a:cxn ang="0">
                    <a:pos x="8" y="59"/>
                  </a:cxn>
                  <a:cxn ang="0">
                    <a:pos x="4" y="59"/>
                  </a:cxn>
                  <a:cxn ang="0">
                    <a:pos x="3" y="59"/>
                  </a:cxn>
                  <a:cxn ang="0">
                    <a:pos x="3" y="61"/>
                  </a:cxn>
                  <a:cxn ang="0">
                    <a:pos x="2" y="64"/>
                  </a:cxn>
                </a:cxnLst>
                <a:rect l="0" t="0" r="r" b="b"/>
                <a:pathLst>
                  <a:path w="142" h="74">
                    <a:moveTo>
                      <a:pt x="0" y="0"/>
                    </a:moveTo>
                    <a:lnTo>
                      <a:pt x="2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0" y="8"/>
                    </a:lnTo>
                    <a:lnTo>
                      <a:pt x="129" y="57"/>
                    </a:lnTo>
                    <a:lnTo>
                      <a:pt x="136" y="59"/>
                    </a:lnTo>
                    <a:lnTo>
                      <a:pt x="138" y="62"/>
                    </a:lnTo>
                    <a:lnTo>
                      <a:pt x="139" y="66"/>
                    </a:lnTo>
                    <a:lnTo>
                      <a:pt x="141" y="68"/>
                    </a:lnTo>
                    <a:lnTo>
                      <a:pt x="140" y="70"/>
                    </a:lnTo>
                    <a:lnTo>
                      <a:pt x="136" y="73"/>
                    </a:lnTo>
                    <a:lnTo>
                      <a:pt x="12" y="59"/>
                    </a:lnTo>
                    <a:lnTo>
                      <a:pt x="8" y="59"/>
                    </a:lnTo>
                    <a:lnTo>
                      <a:pt x="4" y="59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2" y="64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66"/>
              <p:cNvSpPr>
                <a:spLocks noChangeAspect="1"/>
              </p:cNvSpPr>
              <p:nvPr/>
            </p:nvSpPr>
            <p:spPr bwMode="auto">
              <a:xfrm>
                <a:off x="1326" y="1391"/>
                <a:ext cx="142" cy="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1" y="7"/>
                  </a:cxn>
                  <a:cxn ang="0">
                    <a:pos x="5" y="9"/>
                  </a:cxn>
                  <a:cxn ang="0">
                    <a:pos x="11" y="10"/>
                  </a:cxn>
                  <a:cxn ang="0">
                    <a:pos x="129" y="59"/>
                  </a:cxn>
                  <a:cxn ang="0">
                    <a:pos x="137" y="61"/>
                  </a:cxn>
                  <a:cxn ang="0">
                    <a:pos x="138" y="63"/>
                  </a:cxn>
                  <a:cxn ang="0">
                    <a:pos x="141" y="67"/>
                  </a:cxn>
                  <a:cxn ang="0">
                    <a:pos x="141" y="69"/>
                  </a:cxn>
                  <a:cxn ang="0">
                    <a:pos x="140" y="72"/>
                  </a:cxn>
                  <a:cxn ang="0">
                    <a:pos x="135" y="72"/>
                  </a:cxn>
                  <a:cxn ang="0">
                    <a:pos x="73" y="65"/>
                  </a:cxn>
                </a:cxnLst>
                <a:rect l="0" t="0" r="r" b="b"/>
                <a:pathLst>
                  <a:path w="142" h="73">
                    <a:moveTo>
                      <a:pt x="0" y="0"/>
                    </a:moveTo>
                    <a:lnTo>
                      <a:pt x="0" y="3"/>
                    </a:lnTo>
                    <a:lnTo>
                      <a:pt x="1" y="7"/>
                    </a:lnTo>
                    <a:lnTo>
                      <a:pt x="5" y="9"/>
                    </a:lnTo>
                    <a:lnTo>
                      <a:pt x="11" y="10"/>
                    </a:lnTo>
                    <a:lnTo>
                      <a:pt x="129" y="59"/>
                    </a:lnTo>
                    <a:lnTo>
                      <a:pt x="137" y="61"/>
                    </a:lnTo>
                    <a:lnTo>
                      <a:pt x="138" y="63"/>
                    </a:lnTo>
                    <a:lnTo>
                      <a:pt x="141" y="67"/>
                    </a:lnTo>
                    <a:lnTo>
                      <a:pt x="141" y="69"/>
                    </a:lnTo>
                    <a:lnTo>
                      <a:pt x="140" y="72"/>
                    </a:lnTo>
                    <a:lnTo>
                      <a:pt x="135" y="72"/>
                    </a:lnTo>
                    <a:lnTo>
                      <a:pt x="73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Line 168"/>
            <p:cNvSpPr>
              <a:spLocks noChangeShapeType="1"/>
            </p:cNvSpPr>
            <p:nvPr/>
          </p:nvSpPr>
          <p:spPr bwMode="auto">
            <a:xfrm flipV="1">
              <a:off x="1477963" y="1919288"/>
              <a:ext cx="304800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169"/>
            <p:cNvSpPr>
              <a:spLocks noChangeShapeType="1"/>
            </p:cNvSpPr>
            <p:nvPr/>
          </p:nvSpPr>
          <p:spPr bwMode="auto">
            <a:xfrm rot="18742695" flipV="1">
              <a:off x="2767013" y="1912938"/>
              <a:ext cx="303212" cy="614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172"/>
            <p:cNvSpPr>
              <a:spLocks noChangeShapeType="1"/>
            </p:cNvSpPr>
            <p:nvPr/>
          </p:nvSpPr>
          <p:spPr bwMode="auto">
            <a:xfrm rot="12777622" flipV="1">
              <a:off x="3529013" y="2678113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77"/>
            <p:cNvSpPr>
              <a:spLocks/>
            </p:cNvSpPr>
            <p:nvPr/>
          </p:nvSpPr>
          <p:spPr bwMode="auto">
            <a:xfrm>
              <a:off x="415925" y="1268413"/>
              <a:ext cx="1439863" cy="441325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432" y="96"/>
                </a:cxn>
                <a:cxn ang="0">
                  <a:pos x="672" y="0"/>
                </a:cxn>
              </a:cxnLst>
              <a:rect l="0" t="0" r="r" b="b"/>
              <a:pathLst>
                <a:path w="672" h="144">
                  <a:moveTo>
                    <a:pt x="0" y="144"/>
                  </a:moveTo>
                  <a:lnTo>
                    <a:pt x="432" y="96"/>
                  </a:lnTo>
                  <a:lnTo>
                    <a:pt x="672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Text Box 179"/>
            <p:cNvSpPr txBox="1">
              <a:spLocks noChangeArrowheads="1"/>
            </p:cNvSpPr>
            <p:nvPr/>
          </p:nvSpPr>
          <p:spPr bwMode="auto">
            <a:xfrm>
              <a:off x="1568450" y="908050"/>
              <a:ext cx="3810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Times New Roman" pitchFamily="-112" charset="0"/>
                </a:rPr>
                <a:t>e’</a:t>
              </a:r>
            </a:p>
          </p:txBody>
        </p:sp>
        <p:sp>
          <p:nvSpPr>
            <p:cNvPr id="15" name="Line 203"/>
            <p:cNvSpPr>
              <a:spLocks noChangeShapeType="1"/>
            </p:cNvSpPr>
            <p:nvPr/>
          </p:nvSpPr>
          <p:spPr bwMode="auto">
            <a:xfrm flipV="1">
              <a:off x="487363" y="2794000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204"/>
            <p:cNvSpPr>
              <a:spLocks noChangeShapeType="1"/>
            </p:cNvSpPr>
            <p:nvPr/>
          </p:nvSpPr>
          <p:spPr bwMode="auto">
            <a:xfrm rot="12777622" flipV="1">
              <a:off x="3513138" y="2708275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7" name="Group 344"/>
            <p:cNvGrpSpPr>
              <a:grpSpLocks/>
            </p:cNvGrpSpPr>
            <p:nvPr/>
          </p:nvGrpSpPr>
          <p:grpSpPr bwMode="auto">
            <a:xfrm>
              <a:off x="385763" y="1268411"/>
              <a:ext cx="3868750" cy="2305053"/>
              <a:chOff x="243" y="799"/>
              <a:chExt cx="2437" cy="1452"/>
            </a:xfrm>
          </p:grpSpPr>
          <p:sp>
            <p:nvSpPr>
              <p:cNvPr id="20" name="Freeform 174"/>
              <p:cNvSpPr>
                <a:spLocks/>
              </p:cNvSpPr>
              <p:nvPr/>
            </p:nvSpPr>
            <p:spPr bwMode="auto">
              <a:xfrm flipV="1">
                <a:off x="427" y="1847"/>
                <a:ext cx="2033" cy="224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624" y="0"/>
                  </a:cxn>
                  <a:cxn ang="0">
                    <a:pos x="1200" y="48"/>
                  </a:cxn>
                </a:cxnLst>
                <a:rect l="0" t="0" r="r" b="b"/>
                <a:pathLst>
                  <a:path w="1200" h="48">
                    <a:moveTo>
                      <a:pt x="0" y="48"/>
                    </a:moveTo>
                    <a:cubicBezTo>
                      <a:pt x="212" y="24"/>
                      <a:pt x="424" y="0"/>
                      <a:pt x="624" y="0"/>
                    </a:cubicBezTo>
                    <a:cubicBezTo>
                      <a:pt x="824" y="0"/>
                      <a:pt x="1012" y="24"/>
                      <a:pt x="1200" y="48"/>
                    </a:cubicBez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dash"/>
                <a:round/>
                <a:headEnd type="none" w="med" len="med"/>
                <a:tailEnd type="arrow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Text Box 175"/>
              <p:cNvSpPr txBox="1">
                <a:spLocks noChangeArrowheads="1"/>
              </p:cNvSpPr>
              <p:nvPr/>
            </p:nvSpPr>
            <p:spPr bwMode="auto">
              <a:xfrm>
                <a:off x="1403" y="2039"/>
                <a:ext cx="19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600" b="1" dirty="0" err="1">
                    <a:latin typeface="Times New Roman" pitchFamily="-112" charset="0"/>
                  </a:rPr>
                  <a:t>t</a:t>
                </a:r>
                <a:endParaRPr lang="en-US" sz="1600" b="1" dirty="0">
                  <a:latin typeface="Times New Roman" pitchFamily="-112" charset="0"/>
                </a:endParaRPr>
              </a:p>
            </p:txBody>
          </p:sp>
          <p:sp>
            <p:nvSpPr>
              <p:cNvPr id="22" name="Line 176"/>
              <p:cNvSpPr>
                <a:spLocks noChangeShapeType="1"/>
              </p:cNvSpPr>
              <p:nvPr/>
            </p:nvSpPr>
            <p:spPr bwMode="auto">
              <a:xfrm flipV="1">
                <a:off x="1123" y="1207"/>
                <a:ext cx="623" cy="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3" name="Group 184"/>
              <p:cNvGrpSpPr>
                <a:grpSpLocks/>
              </p:cNvGrpSpPr>
              <p:nvPr/>
            </p:nvGrpSpPr>
            <p:grpSpPr bwMode="auto">
              <a:xfrm>
                <a:off x="243" y="856"/>
                <a:ext cx="2410" cy="1086"/>
                <a:chOff x="100" y="798"/>
                <a:chExt cx="2410" cy="1086"/>
              </a:xfrm>
            </p:grpSpPr>
            <p:sp>
              <p:nvSpPr>
                <p:cNvPr id="33" name="Text Box 185"/>
                <p:cNvSpPr txBox="1">
                  <a:spLocks noChangeArrowheads="1"/>
                </p:cNvSpPr>
                <p:nvPr/>
              </p:nvSpPr>
              <p:spPr bwMode="auto">
                <a:xfrm>
                  <a:off x="476" y="1026"/>
                  <a:ext cx="565" cy="2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600" b="1" dirty="0">
                      <a:latin typeface="Times New Roman" pitchFamily="-112" charset="0"/>
                    </a:rPr>
                    <a:t>(Q</a:t>
                  </a:r>
                  <a:r>
                    <a:rPr lang="en-US" sz="1600" b="1" baseline="30000" dirty="0">
                      <a:latin typeface="Times New Roman" pitchFamily="-112" charset="0"/>
                    </a:rPr>
                    <a:t>2</a:t>
                  </a:r>
                  <a:r>
                    <a:rPr lang="en-US" sz="1600" b="1" dirty="0">
                      <a:latin typeface="Times New Roman" pitchFamily="-112" charset="0"/>
                    </a:rPr>
                    <a:t>)</a:t>
                  </a:r>
                </a:p>
              </p:txBody>
            </p:sp>
            <p:sp>
              <p:nvSpPr>
                <p:cNvPr id="34" name="Text Box 186"/>
                <p:cNvSpPr txBox="1">
                  <a:spLocks noChangeArrowheads="1"/>
                </p:cNvSpPr>
                <p:nvPr/>
              </p:nvSpPr>
              <p:spPr bwMode="auto">
                <a:xfrm>
                  <a:off x="100" y="798"/>
                  <a:ext cx="187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>
                      <a:latin typeface="Times New Roman" pitchFamily="-112" charset="0"/>
                    </a:rPr>
                    <a:t>e</a:t>
                  </a:r>
                </a:p>
              </p:txBody>
            </p:sp>
            <p:sp>
              <p:nvSpPr>
                <p:cNvPr id="35" name="Text Box 187"/>
                <p:cNvSpPr txBox="1">
                  <a:spLocks noChangeArrowheads="1"/>
                </p:cNvSpPr>
                <p:nvPr/>
              </p:nvSpPr>
              <p:spPr bwMode="auto">
                <a:xfrm>
                  <a:off x="293" y="1006"/>
                  <a:ext cx="376" cy="25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b="1" dirty="0" err="1">
                      <a:latin typeface="Symbol" pitchFamily="-112" charset="2"/>
                    </a:rPr>
                    <a:t>g</a:t>
                  </a:r>
                  <a:r>
                    <a:rPr lang="en-US" b="1" baseline="-25000" dirty="0" err="1">
                      <a:latin typeface="Times New Roman" pitchFamily="-112" charset="0"/>
                    </a:rPr>
                    <a:t>L</a:t>
                  </a:r>
                  <a:r>
                    <a:rPr lang="en-US" b="1" dirty="0">
                      <a:latin typeface="Times New Roman" pitchFamily="-112" charset="0"/>
                    </a:rPr>
                    <a:t>*</a:t>
                  </a:r>
                </a:p>
              </p:txBody>
            </p:sp>
            <p:grpSp>
              <p:nvGrpSpPr>
                <p:cNvPr id="36" name="Group 188"/>
                <p:cNvGrpSpPr>
                  <a:grpSpLocks/>
                </p:cNvGrpSpPr>
                <p:nvPr/>
              </p:nvGrpSpPr>
              <p:grpSpPr bwMode="auto">
                <a:xfrm>
                  <a:off x="159" y="1253"/>
                  <a:ext cx="2351" cy="631"/>
                  <a:chOff x="159" y="1253"/>
                  <a:chExt cx="2351" cy="631"/>
                </a:xfrm>
              </p:grpSpPr>
              <p:sp>
                <p:nvSpPr>
                  <p:cNvPr id="37" name="Text Box 18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1253"/>
                    <a:ext cx="388" cy="21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600" b="1">
                        <a:latin typeface="Times New Roman" pitchFamily="-112" charset="0"/>
                      </a:rPr>
                      <a:t>x+ξ </a:t>
                    </a:r>
                  </a:p>
                </p:txBody>
              </p:sp>
              <p:sp>
                <p:nvSpPr>
                  <p:cNvPr id="38" name="Text Box 19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98" y="1260"/>
                    <a:ext cx="476" cy="21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600" b="1">
                        <a:latin typeface="Times New Roman" pitchFamily="-112" charset="0"/>
                      </a:rPr>
                      <a:t>x-ξ </a:t>
                    </a:r>
                  </a:p>
                </p:txBody>
              </p:sp>
              <p:sp>
                <p:nvSpPr>
                  <p:cNvPr id="39" name="Line 191"/>
                  <p:cNvSpPr>
                    <a:spLocks noChangeShapeType="1"/>
                  </p:cNvSpPr>
                  <p:nvPr/>
                </p:nvSpPr>
                <p:spPr bwMode="auto">
                  <a:xfrm rot="12777622" flipV="1">
                    <a:off x="2078" y="1692"/>
                    <a:ext cx="432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0" name="Line 192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298"/>
                    <a:ext cx="1723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41" name="Group 193"/>
                  <p:cNvGrpSpPr>
                    <a:grpSpLocks/>
                  </p:cNvGrpSpPr>
                  <p:nvPr/>
                </p:nvGrpSpPr>
                <p:grpSpPr bwMode="auto">
                  <a:xfrm>
                    <a:off x="159" y="1379"/>
                    <a:ext cx="1967" cy="505"/>
                    <a:chOff x="159" y="1379"/>
                    <a:chExt cx="1967" cy="505"/>
                  </a:xfrm>
                </p:grpSpPr>
                <p:grpSp>
                  <p:nvGrpSpPr>
                    <p:cNvPr id="42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379"/>
                      <a:ext cx="1967" cy="505"/>
                      <a:chOff x="241" y="625"/>
                      <a:chExt cx="1967" cy="505"/>
                    </a:xfrm>
                  </p:grpSpPr>
                  <p:grpSp>
                    <p:nvGrpSpPr>
                      <p:cNvPr id="44" name="Group 1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1" y="625"/>
                        <a:ext cx="1967" cy="505"/>
                        <a:chOff x="241" y="625"/>
                        <a:chExt cx="1967" cy="505"/>
                      </a:xfrm>
                    </p:grpSpPr>
                    <p:grpSp>
                      <p:nvGrpSpPr>
                        <p:cNvPr id="46" name="Group 19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72" y="625"/>
                          <a:ext cx="1536" cy="505"/>
                          <a:chOff x="672" y="625"/>
                          <a:chExt cx="1536" cy="505"/>
                        </a:xfrm>
                      </p:grpSpPr>
                      <p:sp>
                        <p:nvSpPr>
                          <p:cNvPr id="48" name="Oval 19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72" y="746"/>
                            <a:ext cx="1492" cy="384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FF0000"/>
                              </a:gs>
                              <a:gs pos="100000">
                                <a:srgbClr val="FF0000">
                                  <a:gamma/>
                                  <a:shade val="46275"/>
                                  <a:invGamma/>
                                </a:srgbClr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9" name="Text Box 19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72" y="723"/>
                            <a:ext cx="1536" cy="23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H, H, E, E (</a:t>
                            </a:r>
                            <a:r>
                              <a:rPr lang="en-US" b="1" dirty="0" err="1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x,ξ,t</a:t>
                            </a:r>
                            <a:r>
                              <a:rPr lang="en-US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)</a:t>
                            </a:r>
                          </a:p>
                        </p:txBody>
                      </p:sp>
                      <p:sp>
                        <p:nvSpPr>
                          <p:cNvPr id="50" name="Text Box 199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52" y="625"/>
                            <a:ext cx="192" cy="23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b="1" dirty="0">
                                <a:solidFill>
                                  <a:schemeClr val="bg1"/>
                                </a:solidFill>
                                <a:latin typeface="Times New Roman" pitchFamily="-112" charset="0"/>
                              </a:rPr>
                              <a:t>~</a:t>
                            </a:r>
                          </a:p>
                        </p:txBody>
                      </p:sp>
                    </p:grpSp>
                    <p:sp>
                      <p:nvSpPr>
                        <p:cNvPr id="47" name="Line 20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1" y="936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45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56" y="962"/>
                        <a:ext cx="432" cy="14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3" name="Text Box 20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72" y="1380"/>
                      <a:ext cx="191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itchFamily="-112" charset="0"/>
                          <a:ea typeface="Times New Roman" pitchFamily="-112" charset="0"/>
                          <a:cs typeface="Times New Roman" pitchFamily="-112" charset="0"/>
                        </a:rPr>
                        <a:t>~</a:t>
                      </a:r>
                    </a:p>
                  </p:txBody>
                </p:sp>
              </p:grpSp>
            </p:grpSp>
          </p:grpSp>
          <p:grpSp>
            <p:nvGrpSpPr>
              <p:cNvPr id="24" name="Group 205"/>
              <p:cNvGrpSpPr>
                <a:grpSpLocks noChangeAspect="1"/>
              </p:cNvGrpSpPr>
              <p:nvPr/>
            </p:nvGrpSpPr>
            <p:grpSpPr bwMode="auto">
              <a:xfrm rot="2775006">
                <a:off x="1826" y="897"/>
                <a:ext cx="81" cy="345"/>
                <a:chOff x="1324" y="1002"/>
                <a:chExt cx="146" cy="462"/>
              </a:xfrm>
            </p:grpSpPr>
            <p:sp>
              <p:nvSpPr>
                <p:cNvPr id="26" name="Freeform 206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" name="Freeform 207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208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09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210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211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212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5" name="Text Box 213"/>
              <p:cNvSpPr txBox="1">
                <a:spLocks noChangeArrowheads="1"/>
              </p:cNvSpPr>
              <p:nvPr/>
            </p:nvSpPr>
            <p:spPr bwMode="auto">
              <a:xfrm>
                <a:off x="2018" y="799"/>
                <a:ext cx="662" cy="2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600" dirty="0">
                    <a:latin typeface="Symbol" pitchFamily="-112" charset="2"/>
                  </a:rPr>
                  <a:t>g</a:t>
                </a:r>
                <a:r>
                  <a:rPr lang="en-US" sz="1600" b="1" dirty="0" smtClean="0">
                    <a:latin typeface="Symbol" pitchFamily="-112" charset="2"/>
                  </a:rPr>
                  <a:t>, </a:t>
                </a:r>
                <a:r>
                  <a:rPr lang="en-US" sz="1600" b="1" dirty="0" err="1" smtClean="0">
                    <a:latin typeface="Symbol" pitchFamily="-112" charset="2"/>
                  </a:rPr>
                  <a:t>p,</a:t>
                </a:r>
                <a:r>
                  <a:rPr lang="en-US" sz="1600" dirty="0" err="1" smtClean="0">
                    <a:latin typeface="+mj-lt"/>
                  </a:rPr>
                  <a:t>J</a:t>
                </a:r>
                <a:r>
                  <a:rPr lang="en-US" sz="1600" dirty="0" smtClean="0">
                    <a:latin typeface="Symbol" pitchFamily="-112" charset="2"/>
                  </a:rPr>
                  <a:t>/Y</a:t>
                </a:r>
                <a:endParaRPr lang="en-US" sz="1600" b="1" dirty="0">
                  <a:latin typeface="Symbol" pitchFamily="-112" charset="2"/>
                </a:endParaRPr>
              </a:p>
            </p:txBody>
          </p:sp>
        </p:grpSp>
        <p:sp>
          <p:nvSpPr>
            <p:cNvPr id="18" name="Text Box 214"/>
            <p:cNvSpPr txBox="1">
              <a:spLocks noChangeArrowheads="1"/>
            </p:cNvSpPr>
            <p:nvPr/>
          </p:nvSpPr>
          <p:spPr bwMode="auto">
            <a:xfrm>
              <a:off x="158750" y="2874963"/>
              <a:ext cx="3111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b="1">
                  <a:latin typeface="Times New Roman" pitchFamily="-112" charset="0"/>
                </a:rPr>
                <a:t>p</a:t>
              </a:r>
            </a:p>
          </p:txBody>
        </p:sp>
        <p:sp>
          <p:nvSpPr>
            <p:cNvPr id="19" name="Text Box 215"/>
            <p:cNvSpPr txBox="1">
              <a:spLocks noChangeArrowheads="1"/>
            </p:cNvSpPr>
            <p:nvPr/>
          </p:nvSpPr>
          <p:spPr bwMode="auto">
            <a:xfrm>
              <a:off x="4064000" y="2852738"/>
              <a:ext cx="3873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b="1" dirty="0" err="1">
                  <a:latin typeface="Times New Roman" pitchFamily="-112" charset="0"/>
                </a:rPr>
                <a:t>p</a:t>
              </a:r>
              <a:r>
                <a:rPr lang="en-US" b="1" dirty="0">
                  <a:latin typeface="Times New Roman" pitchFamily="-112" charset="0"/>
                </a:rPr>
                <a:t>’</a:t>
              </a: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0" y="2755900"/>
            <a:ext cx="6276077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0000FF"/>
                </a:solidFill>
              </a:rPr>
              <a:t>Inclusive Reactions: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/>
              <a:t>Momentum/energy and angular resolution of e’ critical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/>
              <a:t>Very good electron id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/>
              <a:t>Moderate luminosity &gt;10</a:t>
            </a:r>
            <a:r>
              <a:rPr lang="en-US" sz="1600" baseline="30000" dirty="0" smtClean="0"/>
              <a:t>32</a:t>
            </a:r>
            <a:r>
              <a:rPr lang="en-US" sz="1600" dirty="0" smtClean="0"/>
              <a:t> cm</a:t>
            </a:r>
            <a:r>
              <a:rPr lang="en-US" sz="1600" baseline="30000" dirty="0" smtClean="0"/>
              <a:t>-1</a:t>
            </a:r>
            <a:r>
              <a:rPr lang="en-US" sz="1600" dirty="0" smtClean="0"/>
              <a:t> s</a:t>
            </a:r>
            <a:r>
              <a:rPr lang="en-US" sz="1600" baseline="30000" dirty="0" smtClean="0"/>
              <a:t>-1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/>
              <a:t>Need low x ~10</a:t>
            </a:r>
            <a:r>
              <a:rPr lang="en-US" sz="1600" baseline="30000" dirty="0" smtClean="0"/>
              <a:t>-4</a:t>
            </a:r>
            <a:r>
              <a:rPr lang="en-US" sz="1600" dirty="0" smtClean="0"/>
              <a:t> </a:t>
            </a:r>
            <a:r>
              <a:rPr lang="en-US" sz="1600" dirty="0" smtClean="0">
                <a:sym typeface="Wingdings"/>
              </a:rPr>
              <a:t> high √s (Saturation and spin physics)</a:t>
            </a:r>
            <a:endParaRPr lang="en-US" sz="1600" dirty="0"/>
          </a:p>
        </p:txBody>
      </p:sp>
      <p:sp>
        <p:nvSpPr>
          <p:cNvPr id="59" name="TextBox 58"/>
          <p:cNvSpPr txBox="1"/>
          <p:nvPr/>
        </p:nvSpPr>
        <p:spPr>
          <a:xfrm>
            <a:off x="622300" y="4051300"/>
            <a:ext cx="6635150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FF00FF"/>
                </a:solidFill>
              </a:rPr>
              <a:t>Semi-inclusive Reactions:</a:t>
            </a:r>
          </a:p>
          <a:p>
            <a:pPr marL="285750" indent="-285750">
              <a:buClr>
                <a:srgbClr val="FF00FF"/>
              </a:buClr>
              <a:buFont typeface="Wingdings" charset="2"/>
              <a:buChar char="q"/>
            </a:pPr>
            <a:r>
              <a:rPr lang="en-US" sz="1600" dirty="0" smtClean="0">
                <a:latin typeface="+mj-lt"/>
                <a:cs typeface="Symbol" charset="2"/>
              </a:rPr>
              <a:t>Excellent particle ID</a:t>
            </a:r>
            <a:r>
              <a:rPr lang="en-US" sz="1600" dirty="0" smtClean="0">
                <a:latin typeface="Symbol" charset="2"/>
                <a:cs typeface="Symbol" charset="2"/>
              </a:rPr>
              <a:t>:  </a:t>
            </a:r>
            <a:r>
              <a:rPr lang="en-US" sz="1600" dirty="0" err="1" smtClean="0">
                <a:latin typeface="Symbol" charset="2"/>
                <a:cs typeface="Symbol" charset="2"/>
              </a:rPr>
              <a:t>p</a:t>
            </a:r>
            <a:r>
              <a:rPr lang="en-US" sz="1600" dirty="0" err="1" smtClean="0"/>
              <a:t>,K,p</a:t>
            </a:r>
            <a:r>
              <a:rPr lang="en-US" sz="1600" dirty="0" smtClean="0"/>
              <a:t> separation over a wide range in </a:t>
            </a:r>
            <a:r>
              <a:rPr lang="en-US" sz="1600" dirty="0" smtClean="0">
                <a:latin typeface="Symbol" charset="2"/>
                <a:cs typeface="Symbol" charset="2"/>
              </a:rPr>
              <a:t>h</a:t>
            </a:r>
          </a:p>
          <a:p>
            <a:pPr marL="285750" indent="-285750">
              <a:buClr>
                <a:srgbClr val="FF00FF"/>
              </a:buClr>
              <a:buFont typeface="Wingdings" charset="2"/>
              <a:buChar char="q"/>
            </a:pPr>
            <a:r>
              <a:rPr lang="en-US" sz="1600" dirty="0">
                <a:sym typeface="Wingdings"/>
              </a:rPr>
              <a:t>full </a:t>
            </a:r>
            <a:r>
              <a:rPr lang="en-US" sz="1600" dirty="0">
                <a:latin typeface="Symbol" charset="2"/>
                <a:cs typeface="Symbol" charset="2"/>
                <a:sym typeface="Wingdings"/>
              </a:rPr>
              <a:t>F</a:t>
            </a:r>
            <a:r>
              <a:rPr lang="en-US" sz="1600" dirty="0">
                <a:sym typeface="Wingdings"/>
              </a:rPr>
              <a:t>-coverage around </a:t>
            </a:r>
            <a:r>
              <a:rPr lang="en-US" sz="2000" dirty="0">
                <a:latin typeface="Symbol" charset="2"/>
                <a:cs typeface="Symbol" charset="2"/>
                <a:sym typeface="Wingdings"/>
              </a:rPr>
              <a:t>g</a:t>
            </a:r>
            <a:r>
              <a:rPr lang="en-US" sz="1600" dirty="0" smtClean="0">
                <a:sym typeface="Wingdings"/>
              </a:rPr>
              <a:t>*</a:t>
            </a:r>
          </a:p>
          <a:p>
            <a:pPr marL="285750" indent="-285750">
              <a:buClr>
                <a:srgbClr val="FF00FF"/>
              </a:buClr>
              <a:buFont typeface="Wingdings" charset="2"/>
              <a:buChar char="q"/>
            </a:pPr>
            <a:r>
              <a:rPr lang="en-US" sz="1600" dirty="0" smtClean="0">
                <a:latin typeface="+mj-lt"/>
                <a:cs typeface="Symbol" charset="2"/>
                <a:sym typeface="Wingdings"/>
              </a:rPr>
              <a:t>Excellent vertex resolution  Charm, </a:t>
            </a:r>
            <a:r>
              <a:rPr lang="en-US" sz="1600" dirty="0">
                <a:latin typeface="+mj-lt"/>
                <a:cs typeface="Symbol" charset="2"/>
                <a:sym typeface="Wingdings"/>
              </a:rPr>
              <a:t>b</a:t>
            </a:r>
            <a:r>
              <a:rPr lang="en-US" sz="1600" dirty="0" smtClean="0">
                <a:latin typeface="+mj-lt"/>
                <a:cs typeface="Symbol" charset="2"/>
                <a:sym typeface="Wingdings"/>
              </a:rPr>
              <a:t>ottom identification</a:t>
            </a:r>
            <a:endParaRPr lang="en-US" sz="1600" dirty="0" smtClean="0">
              <a:latin typeface="+mj-lt"/>
              <a:cs typeface="Symbol" charset="2"/>
            </a:endParaRPr>
          </a:p>
          <a:p>
            <a:pPr marL="285750" indent="-285750">
              <a:buClr>
                <a:srgbClr val="FF00FF"/>
              </a:buClr>
              <a:buFont typeface="Wingdings" charset="2"/>
              <a:buChar char="q"/>
            </a:pPr>
            <a:r>
              <a:rPr lang="en-US" sz="1600" dirty="0" smtClean="0"/>
              <a:t>high luminosity &gt;10</a:t>
            </a:r>
            <a:r>
              <a:rPr lang="en-US" sz="1600" baseline="30000" dirty="0" smtClean="0"/>
              <a:t>33</a:t>
            </a:r>
            <a:r>
              <a:rPr lang="en-US" sz="1600" dirty="0" smtClean="0"/>
              <a:t> cm</a:t>
            </a:r>
            <a:r>
              <a:rPr lang="en-US" sz="1600" baseline="30000" dirty="0" smtClean="0"/>
              <a:t>-1</a:t>
            </a:r>
            <a:r>
              <a:rPr lang="en-US" sz="1600" dirty="0" smtClean="0"/>
              <a:t> s</a:t>
            </a:r>
            <a:r>
              <a:rPr lang="en-US" sz="1600" baseline="30000" dirty="0" smtClean="0"/>
              <a:t>-1</a:t>
            </a:r>
            <a:r>
              <a:rPr lang="en-US" sz="1600" dirty="0" smtClean="0"/>
              <a:t> (5d binning (x,Q</a:t>
            </a:r>
            <a:r>
              <a:rPr lang="en-US" sz="1600" baseline="30000" dirty="0" smtClean="0"/>
              <a:t>2</a:t>
            </a:r>
            <a:r>
              <a:rPr lang="en-US" sz="1600" dirty="0" smtClean="0"/>
              <a:t>,z, </a:t>
            </a:r>
            <a:r>
              <a:rPr lang="en-US" sz="1600" dirty="0" err="1" smtClean="0"/>
              <a:t>p</a:t>
            </a:r>
            <a:r>
              <a:rPr lang="en-US" sz="1600" baseline="-25000" dirty="0" err="1" smtClean="0"/>
              <a:t>t</a:t>
            </a:r>
            <a:r>
              <a:rPr lang="en-US" sz="1600" dirty="0" err="1" smtClean="0"/>
              <a:t>,</a:t>
            </a:r>
            <a:r>
              <a:rPr lang="en-US" sz="1600" dirty="0" err="1" smtClean="0">
                <a:latin typeface="Symbol" charset="2"/>
                <a:cs typeface="Symbol" charset="2"/>
              </a:rPr>
              <a:t>F</a:t>
            </a:r>
            <a:r>
              <a:rPr lang="en-US" sz="1600" dirty="0" smtClean="0"/>
              <a:t>))</a:t>
            </a:r>
          </a:p>
          <a:p>
            <a:pPr marL="285750" indent="-285750">
              <a:buClr>
                <a:srgbClr val="FF00FF"/>
              </a:buClr>
              <a:buFont typeface="Wingdings" charset="2"/>
              <a:buChar char="q"/>
            </a:pPr>
            <a:r>
              <a:rPr lang="en-US" sz="1600" dirty="0" smtClean="0"/>
              <a:t>Need low x ~10</a:t>
            </a:r>
            <a:r>
              <a:rPr lang="en-US" sz="1600" baseline="30000" dirty="0" smtClean="0"/>
              <a:t>-4</a:t>
            </a:r>
            <a:r>
              <a:rPr lang="en-US" sz="1600" dirty="0" smtClean="0"/>
              <a:t> </a:t>
            </a:r>
            <a:r>
              <a:rPr lang="en-US" sz="1600" dirty="0" smtClean="0">
                <a:sym typeface="Wingdings"/>
              </a:rPr>
              <a:t> high √s </a:t>
            </a:r>
            <a:endParaRPr lang="en-US" sz="1600" dirty="0"/>
          </a:p>
        </p:txBody>
      </p:sp>
      <p:sp>
        <p:nvSpPr>
          <p:cNvPr id="60" name="TextBox 59"/>
          <p:cNvSpPr txBox="1"/>
          <p:nvPr/>
        </p:nvSpPr>
        <p:spPr>
          <a:xfrm>
            <a:off x="2755900" y="5673804"/>
            <a:ext cx="6404317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00FF00"/>
                </a:solidFill>
              </a:rPr>
              <a:t>Exclusive Reactions:</a:t>
            </a:r>
          </a:p>
          <a:p>
            <a:pPr marL="285750" indent="-285750">
              <a:buClr>
                <a:srgbClr val="00FF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chemeClr val="dk1"/>
                </a:solidFill>
              </a:rPr>
              <a:t>Exclusivity </a:t>
            </a:r>
            <a:r>
              <a:rPr lang="en-US" sz="1600" dirty="0" smtClean="0">
                <a:solidFill>
                  <a:schemeClr val="dk1"/>
                </a:solidFill>
                <a:sym typeface="Wingdings"/>
              </a:rPr>
              <a:t> high rapidity coverage  rapidity gap events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</a:p>
          <a:p>
            <a:pPr marL="285750" indent="-285750">
              <a:buClr>
                <a:srgbClr val="00FF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chemeClr val="dk1"/>
                </a:solidFill>
              </a:rPr>
              <a:t>high </a:t>
            </a:r>
            <a:r>
              <a:rPr lang="en-US" sz="1600" dirty="0">
                <a:solidFill>
                  <a:schemeClr val="dk1"/>
                </a:solidFill>
              </a:rPr>
              <a:t>resolution in t </a:t>
            </a:r>
            <a:r>
              <a:rPr lang="en-US" sz="1600" dirty="0">
                <a:solidFill>
                  <a:schemeClr val="dk1"/>
                </a:solidFill>
                <a:sym typeface="Wingdings"/>
              </a:rPr>
              <a:t> </a:t>
            </a:r>
            <a:r>
              <a:rPr lang="en-US" sz="1600" dirty="0">
                <a:solidFill>
                  <a:schemeClr val="dk1"/>
                </a:solidFill>
              </a:rPr>
              <a:t>Roman </a:t>
            </a:r>
            <a:r>
              <a:rPr lang="en-US" sz="1600" dirty="0" smtClean="0">
                <a:solidFill>
                  <a:schemeClr val="dk1"/>
                </a:solidFill>
              </a:rPr>
              <a:t>pots</a:t>
            </a:r>
            <a:endParaRPr lang="en-US" sz="1600" dirty="0"/>
          </a:p>
          <a:p>
            <a:pPr marL="285750" indent="-285750">
              <a:buClr>
                <a:srgbClr val="00FF00"/>
              </a:buClr>
              <a:buFont typeface="Wingdings" charset="2"/>
              <a:buChar char="q"/>
            </a:pPr>
            <a:r>
              <a:rPr lang="en-US" sz="1600" dirty="0" smtClean="0"/>
              <a:t>high luminosity &gt;10</a:t>
            </a:r>
            <a:r>
              <a:rPr lang="en-US" sz="1600" baseline="30000" dirty="0" smtClean="0"/>
              <a:t>33</a:t>
            </a:r>
            <a:r>
              <a:rPr lang="en-US" sz="1600" dirty="0" smtClean="0"/>
              <a:t> cm</a:t>
            </a:r>
            <a:r>
              <a:rPr lang="en-US" sz="1600" baseline="30000" dirty="0" smtClean="0"/>
              <a:t>-1</a:t>
            </a:r>
            <a:r>
              <a:rPr lang="en-US" sz="1600" dirty="0" smtClean="0"/>
              <a:t> s</a:t>
            </a:r>
            <a:r>
              <a:rPr lang="en-US" sz="1600" baseline="30000" dirty="0" smtClean="0"/>
              <a:t>-1</a:t>
            </a:r>
            <a:r>
              <a:rPr lang="en-US" sz="1600" dirty="0" smtClean="0"/>
              <a:t> (4d </a:t>
            </a:r>
            <a:r>
              <a:rPr lang="en-US" sz="1600" dirty="0"/>
              <a:t>binning (x,Q</a:t>
            </a:r>
            <a:r>
              <a:rPr lang="en-US" sz="1600" baseline="30000" dirty="0"/>
              <a:t>2</a:t>
            </a:r>
            <a:r>
              <a:rPr lang="en-US" sz="1600" dirty="0" smtClean="0"/>
              <a:t>,</a:t>
            </a:r>
            <a:r>
              <a:rPr lang="en-US" sz="1600" dirty="0"/>
              <a:t>t</a:t>
            </a:r>
            <a:r>
              <a:rPr lang="en-US" sz="1600" dirty="0" smtClean="0"/>
              <a:t>,</a:t>
            </a:r>
            <a:r>
              <a:rPr lang="en-US" sz="1600" dirty="0" smtClean="0">
                <a:latin typeface="Symbol" charset="2"/>
                <a:cs typeface="Symbol" charset="2"/>
              </a:rPr>
              <a:t>F</a:t>
            </a:r>
            <a:r>
              <a:rPr lang="en-US" sz="1600" dirty="0"/>
              <a:t>)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29D89-2672-3F4E-9B38-48B9C4AD51C5}" type="datetime1">
              <a:rPr lang="en-US" smtClean="0"/>
              <a:t>10/24/2013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50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0B770-61DD-784B-88FD-E27CFE4C707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DNP-2013 Meeting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8" name="Group 88"/>
          <p:cNvGrpSpPr/>
          <p:nvPr/>
        </p:nvGrpSpPr>
        <p:grpSpPr>
          <a:xfrm>
            <a:off x="-3975199" y="-469495"/>
            <a:ext cx="12935327" cy="9499600"/>
            <a:chOff x="-4007227" y="-473053"/>
            <a:chExt cx="12935327" cy="9499600"/>
          </a:xfrm>
        </p:grpSpPr>
        <p:sp>
          <p:nvSpPr>
            <p:cNvPr id="9" name="Arc 8"/>
            <p:cNvSpPr/>
            <p:nvPr/>
          </p:nvSpPr>
          <p:spPr>
            <a:xfrm rot="20649573">
              <a:off x="630826" y="1575280"/>
              <a:ext cx="5612451" cy="5402934"/>
            </a:xfrm>
            <a:prstGeom prst="arc">
              <a:avLst>
                <a:gd name="adj1" fmla="val 21546500"/>
                <a:gd name="adj2" fmla="val 267684"/>
              </a:avLst>
            </a:prstGeom>
            <a:ln w="15875">
              <a:solidFill>
                <a:srgbClr val="000090"/>
              </a:solidFill>
              <a:headEnd type="stealth" w="sm" len="sm"/>
              <a:tailEnd type="stealth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10" name="Group 84"/>
            <p:cNvGrpSpPr/>
            <p:nvPr/>
          </p:nvGrpSpPr>
          <p:grpSpPr>
            <a:xfrm>
              <a:off x="1" y="1420733"/>
              <a:ext cx="8928099" cy="5402934"/>
              <a:chOff x="1" y="1420733"/>
              <a:chExt cx="8928099" cy="5402934"/>
            </a:xfrm>
          </p:grpSpPr>
          <p:sp>
            <p:nvSpPr>
              <p:cNvPr id="12" name="Isosceles Triangle 11"/>
              <p:cNvSpPr/>
              <p:nvPr/>
            </p:nvSpPr>
            <p:spPr>
              <a:xfrm rot="15402376" flipH="1">
                <a:off x="2269088" y="2522568"/>
                <a:ext cx="156044" cy="3651244"/>
              </a:xfrm>
              <a:prstGeom prst="triangle">
                <a:avLst/>
              </a:prstGeom>
              <a:solidFill>
                <a:srgbClr val="0000FF">
                  <a:alpha val="8000"/>
                </a:srgbClr>
              </a:solidFill>
              <a:ln w="158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5536032" y="2069004"/>
                <a:ext cx="494247" cy="3414185"/>
              </a:xfrm>
              <a:prstGeom prst="rect">
                <a:avLst/>
              </a:prstGeom>
              <a:solidFill>
                <a:srgbClr val="0000FF">
                  <a:alpha val="9000"/>
                </a:srgbClr>
              </a:solidFill>
              <a:ln w="25400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 rot="21144043">
                <a:off x="5522783" y="3450414"/>
                <a:ext cx="511843" cy="566399"/>
              </a:xfrm>
              <a:prstGeom prst="rect">
                <a:avLst/>
              </a:prstGeom>
              <a:solidFill>
                <a:srgbClr val="0000FF">
                  <a:alpha val="9000"/>
                </a:srgbClr>
              </a:solidFill>
              <a:ln w="158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4122515" y="2210710"/>
                <a:ext cx="696532" cy="3446087"/>
              </a:xfrm>
              <a:prstGeom prst="rect">
                <a:avLst/>
              </a:prstGeom>
              <a:solidFill>
                <a:srgbClr val="0000FF">
                  <a:alpha val="9000"/>
                </a:srgbClr>
              </a:solidFill>
              <a:ln w="25400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Trapezoid 15"/>
              <p:cNvSpPr/>
              <p:nvPr/>
            </p:nvSpPr>
            <p:spPr>
              <a:xfrm rot="10612444">
                <a:off x="6210317" y="2062006"/>
                <a:ext cx="1776858" cy="2876236"/>
              </a:xfrm>
              <a:prstGeom prst="trapezoid">
                <a:avLst>
                  <a:gd name="adj" fmla="val 10764"/>
                </a:avLst>
              </a:prstGeom>
              <a:solidFill>
                <a:srgbClr val="0000FF">
                  <a:alpha val="13000"/>
                </a:srgbClr>
              </a:solidFill>
              <a:ln w="15875">
                <a:solidFill>
                  <a:srgbClr val="00009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Isosceles Triangle 16"/>
              <p:cNvSpPr/>
              <p:nvPr/>
            </p:nvSpPr>
            <p:spPr>
              <a:xfrm rot="15685783" flipH="1">
                <a:off x="3172476" y="1344057"/>
                <a:ext cx="218188" cy="5579455"/>
              </a:xfrm>
              <a:prstGeom prst="triangle">
                <a:avLst/>
              </a:prstGeom>
              <a:solidFill>
                <a:srgbClr val="0000FF">
                  <a:alpha val="8000"/>
                </a:srgbClr>
              </a:solidFill>
              <a:ln w="158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8733152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9" name="Straight Connector 18"/>
              <p:cNvCxnSpPr/>
              <p:nvPr/>
            </p:nvCxnSpPr>
            <p:spPr>
              <a:xfrm>
                <a:off x="1" y="4418658"/>
                <a:ext cx="8928099" cy="1588"/>
              </a:xfrm>
              <a:prstGeom prst="line">
                <a:avLst/>
              </a:prstGeom>
              <a:ln w="15875">
                <a:solidFill>
                  <a:srgbClr val="00009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>
                <a:stCxn id="12" idx="0"/>
              </p:cNvCxnSpPr>
              <p:nvPr/>
            </p:nvCxnSpPr>
            <p:spPr>
              <a:xfrm rot="10800000" flipH="1">
                <a:off x="570406" y="3429640"/>
                <a:ext cx="5738077" cy="1338340"/>
              </a:xfrm>
              <a:prstGeom prst="line">
                <a:avLst/>
              </a:prstGeom>
              <a:ln w="15875">
                <a:solidFill>
                  <a:srgbClr val="00009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Oval 20"/>
              <p:cNvSpPr/>
              <p:nvPr/>
            </p:nvSpPr>
            <p:spPr>
              <a:xfrm>
                <a:off x="1434190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916598" y="4382914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2409329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2890652" y="4382914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3384469" y="4382914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3876073" y="4382914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4360152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4832424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5319537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5822589" y="4382914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6315193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6817829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7310332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7783734" y="4382914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439993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934397" y="4382914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1339572" y="4701032"/>
                <a:ext cx="342674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2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2294171" y="4701032"/>
                <a:ext cx="307333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4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287244" y="4701400"/>
                <a:ext cx="330290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6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4256508" y="4706092"/>
                <a:ext cx="309137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8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41" name="Straight Connector 40"/>
              <p:cNvCxnSpPr>
                <a:stCxn id="103" idx="0"/>
                <a:endCxn id="103" idx="2"/>
              </p:cNvCxnSpPr>
              <p:nvPr/>
            </p:nvCxnSpPr>
            <p:spPr>
              <a:xfrm rot="16200000" flipH="1">
                <a:off x="1419350" y="4107156"/>
                <a:ext cx="3436721" cy="1588"/>
              </a:xfrm>
              <a:prstGeom prst="line">
                <a:avLst/>
              </a:prstGeom>
              <a:ln w="15875">
                <a:solidFill>
                  <a:srgbClr val="00009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Left Brace 41"/>
              <p:cNvSpPr/>
              <p:nvPr/>
            </p:nvSpPr>
            <p:spPr>
              <a:xfrm rot="9886621">
                <a:off x="4159227" y="3833111"/>
                <a:ext cx="116135" cy="148603"/>
              </a:xfrm>
              <a:prstGeom prst="leftBrace">
                <a:avLst>
                  <a:gd name="adj1" fmla="val 31380"/>
                  <a:gd name="adj2" fmla="val 56542"/>
                </a:avLst>
              </a:prstGeom>
              <a:ln w="15875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Parallelogram 42"/>
              <p:cNvSpPr/>
              <p:nvPr/>
            </p:nvSpPr>
            <p:spPr>
              <a:xfrm rot="16200000">
                <a:off x="4425855" y="4070096"/>
                <a:ext cx="91440" cy="694944"/>
              </a:xfrm>
              <a:prstGeom prst="parallelogram">
                <a:avLst>
                  <a:gd name="adj" fmla="val 0"/>
                </a:avLst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Parallelogram 43"/>
              <p:cNvSpPr/>
              <p:nvPr/>
            </p:nvSpPr>
            <p:spPr>
              <a:xfrm rot="16200000">
                <a:off x="5732628" y="4175086"/>
                <a:ext cx="100584" cy="493776"/>
              </a:xfrm>
              <a:prstGeom prst="parallelogram">
                <a:avLst>
                  <a:gd name="adj" fmla="val 4171"/>
                </a:avLst>
              </a:prstGeom>
              <a:noFill/>
              <a:ln w="127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 flipV="1">
                <a:off x="2986807" y="4167513"/>
                <a:ext cx="78228" cy="45719"/>
              </a:xfrm>
              <a:prstGeom prst="ellipse">
                <a:avLst/>
              </a:prstGeom>
              <a:noFill/>
              <a:ln w="15875">
                <a:solidFill>
                  <a:srgbClr val="00009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6" name="Straight Arrow Connector 45"/>
              <p:cNvCxnSpPr/>
              <p:nvPr/>
            </p:nvCxnSpPr>
            <p:spPr>
              <a:xfrm>
                <a:off x="3549087" y="2964050"/>
                <a:ext cx="575015" cy="1588"/>
              </a:xfrm>
              <a:prstGeom prst="straightConnector1">
                <a:avLst/>
              </a:prstGeom>
              <a:ln w="15875">
                <a:solidFill>
                  <a:srgbClr val="000090"/>
                </a:solidFill>
                <a:headEnd type="stealth" w="med" len="sm"/>
                <a:tailEnd type="stealth" w="med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Box 46"/>
              <p:cNvSpPr txBox="1"/>
              <p:nvPr/>
            </p:nvSpPr>
            <p:spPr>
              <a:xfrm>
                <a:off x="4125755" y="1933711"/>
                <a:ext cx="784897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1.512 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6182258" y="4702362"/>
                <a:ext cx="377453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12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7178520" y="4705411"/>
                <a:ext cx="340360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14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 rot="21006250">
                <a:off x="5263988" y="3049262"/>
                <a:ext cx="1227050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D=120 mm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51" name="Straight Arrow Connector 50"/>
              <p:cNvCxnSpPr/>
              <p:nvPr/>
            </p:nvCxnSpPr>
            <p:spPr>
              <a:xfrm flipV="1">
                <a:off x="439993" y="3772071"/>
                <a:ext cx="2675459" cy="241396"/>
              </a:xfrm>
              <a:prstGeom prst="straightConnector1">
                <a:avLst/>
              </a:prstGeom>
              <a:ln w="6350">
                <a:solidFill>
                  <a:srgbClr val="000090"/>
                </a:solidFill>
                <a:headEnd type="stealth" w="lg" len="lg"/>
                <a:tailEnd type="stealth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Arc 51"/>
              <p:cNvSpPr/>
              <p:nvPr/>
            </p:nvSpPr>
            <p:spPr>
              <a:xfrm rot="21265460">
                <a:off x="597444" y="1420733"/>
                <a:ext cx="5620677" cy="5402934"/>
              </a:xfrm>
              <a:prstGeom prst="arc">
                <a:avLst>
                  <a:gd name="adj1" fmla="val 21429009"/>
                  <a:gd name="adj2" fmla="val 54526"/>
                </a:avLst>
              </a:prstGeom>
              <a:ln w="15875">
                <a:solidFill>
                  <a:srgbClr val="000090"/>
                </a:solidFill>
                <a:headEnd type="triangle" w="sm" len="sm"/>
                <a:tailEnd type="none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 rot="21294526">
                <a:off x="1525047" y="3627780"/>
                <a:ext cx="693219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5.475 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8255806" y="4380989"/>
                <a:ext cx="78228" cy="75338"/>
              </a:xfrm>
              <a:prstGeom prst="ellipse">
                <a:avLst/>
              </a:prstGeom>
              <a:solidFill>
                <a:srgbClr val="000090"/>
              </a:solidFill>
              <a:ln w="15875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8124420" y="4706092"/>
                <a:ext cx="340658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16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215979" y="4558264"/>
                <a:ext cx="302937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IP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57" name="Straight Connector 56"/>
              <p:cNvCxnSpPr/>
              <p:nvPr/>
            </p:nvCxnSpPr>
            <p:spPr>
              <a:xfrm rot="16200000" flipV="1">
                <a:off x="159189" y="4099521"/>
                <a:ext cx="598897" cy="39376"/>
              </a:xfrm>
              <a:prstGeom prst="line">
                <a:avLst/>
              </a:prstGeom>
              <a:ln w="6350">
                <a:solidFill>
                  <a:srgbClr val="00009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Arrow Connector 57"/>
              <p:cNvCxnSpPr/>
              <p:nvPr/>
            </p:nvCxnSpPr>
            <p:spPr>
              <a:xfrm>
                <a:off x="478329" y="5206190"/>
                <a:ext cx="2215587" cy="1588"/>
              </a:xfrm>
              <a:prstGeom prst="straightConnector1">
                <a:avLst/>
              </a:prstGeom>
              <a:ln w="6350">
                <a:solidFill>
                  <a:srgbClr val="000090"/>
                </a:solidFill>
                <a:headEnd type="stealth" w="lg" len="lg"/>
                <a:tailEnd type="stealth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TextBox 58"/>
              <p:cNvSpPr txBox="1"/>
              <p:nvPr/>
            </p:nvSpPr>
            <p:spPr>
              <a:xfrm>
                <a:off x="1204807" y="4974970"/>
                <a:ext cx="615222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4.50 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6238490" y="4013466"/>
                <a:ext cx="860257" cy="276999"/>
              </a:xfrm>
              <a:prstGeom prst="rect">
                <a:avLst/>
              </a:prstGeom>
              <a:ln w="1587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  <a:latin typeface="Symbol"/>
                  </a:rPr>
                  <a:t>q</a:t>
                </a:r>
                <a:r>
                  <a:rPr lang="en-US" sz="1200" dirty="0" smtClean="0">
                    <a:solidFill>
                      <a:prstClr val="black"/>
                    </a:solidFill>
                  </a:rPr>
                  <a:t>=10 mrad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 rot="20851265">
                <a:off x="4682796" y="3307302"/>
                <a:ext cx="941684" cy="461665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rgbClr val="FF0000"/>
                    </a:solidFill>
                  </a:rPr>
                  <a:t>p</a:t>
                </a:r>
                <a:r>
                  <a:rPr lang="en-US" sz="2400" baseline="-25000" dirty="0" smtClean="0">
                    <a:solidFill>
                      <a:srgbClr val="FF0000"/>
                    </a:solidFill>
                  </a:rPr>
                  <a:t>c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/2.5</a:t>
                </a:r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 rot="20942323">
                <a:off x="3478819" y="3526493"/>
                <a:ext cx="1119642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1.9 cm (p</a:t>
                </a:r>
                <a:r>
                  <a:rPr lang="en-US" sz="1200" baseline="-25000" dirty="0" smtClean="0">
                    <a:solidFill>
                      <a:prstClr val="black"/>
                    </a:solidFill>
                  </a:rPr>
                  <a:t>o</a:t>
                </a:r>
                <a:r>
                  <a:rPr lang="en-US" sz="1200" dirty="0" smtClean="0">
                    <a:solidFill>
                      <a:prstClr val="black"/>
                    </a:solidFill>
                  </a:rPr>
                  <a:t>/2.5)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3" name="Straight Connector 62"/>
              <p:cNvCxnSpPr/>
              <p:nvPr/>
            </p:nvCxnSpPr>
            <p:spPr>
              <a:xfrm flipV="1">
                <a:off x="3138505" y="3291867"/>
                <a:ext cx="5789595" cy="892548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>
                <a:stCxn id="35" idx="6"/>
              </p:cNvCxnSpPr>
              <p:nvPr/>
            </p:nvCxnSpPr>
            <p:spPr>
              <a:xfrm flipV="1">
                <a:off x="518221" y="3659828"/>
                <a:ext cx="8214931" cy="758830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 rot="21435335">
                <a:off x="7821734" y="3554203"/>
                <a:ext cx="682248" cy="461665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rgbClr val="FF0000"/>
                    </a:solidFill>
                  </a:rPr>
                  <a:t>ZDC</a:t>
                </a:r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6" name="Rectangle 65"/>
              <p:cNvSpPr/>
              <p:nvPr/>
            </p:nvSpPr>
            <p:spPr>
              <a:xfrm rot="21039488">
                <a:off x="6182005" y="3361624"/>
                <a:ext cx="860257" cy="276999"/>
              </a:xfrm>
              <a:prstGeom prst="rect">
                <a:avLst/>
              </a:prstGeom>
              <a:ln w="1587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  <a:latin typeface="Symbol"/>
                  </a:rPr>
                  <a:t>q</a:t>
                </a:r>
                <a:r>
                  <a:rPr lang="en-US" sz="1200" dirty="0" smtClean="0">
                    <a:solidFill>
                      <a:prstClr val="black"/>
                    </a:solidFill>
                  </a:rPr>
                  <a:t>=10 mrad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Rectangle 66"/>
              <p:cNvSpPr/>
              <p:nvPr/>
            </p:nvSpPr>
            <p:spPr>
              <a:xfrm rot="21222465">
                <a:off x="6115278" y="3550418"/>
                <a:ext cx="932993" cy="276999"/>
              </a:xfrm>
              <a:prstGeom prst="rect">
                <a:avLst/>
              </a:prstGeom>
              <a:ln w="1587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  <a:latin typeface="Symbol"/>
                  </a:rPr>
                  <a:t>q</a:t>
                </a:r>
                <a:r>
                  <a:rPr lang="en-US" sz="1200" dirty="0" smtClean="0">
                    <a:solidFill>
                      <a:prstClr val="black"/>
                    </a:solidFill>
                  </a:rPr>
                  <a:t>=3.5 mrad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8" name="Straight Arrow Connector 67"/>
              <p:cNvCxnSpPr/>
              <p:nvPr/>
            </p:nvCxnSpPr>
            <p:spPr>
              <a:xfrm>
                <a:off x="4819047" y="2979042"/>
                <a:ext cx="728731" cy="3478"/>
              </a:xfrm>
              <a:prstGeom prst="straightConnector1">
                <a:avLst/>
              </a:prstGeom>
              <a:ln w="15875">
                <a:solidFill>
                  <a:srgbClr val="000090"/>
                </a:solidFill>
                <a:headEnd type="stealth" w="med" len="sm"/>
                <a:tailEnd type="stealth" w="med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TextBox 68"/>
              <p:cNvSpPr txBox="1"/>
              <p:nvPr/>
            </p:nvSpPr>
            <p:spPr>
              <a:xfrm>
                <a:off x="4879848" y="2701424"/>
                <a:ext cx="577434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1.53m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5487579" y="1795211"/>
                <a:ext cx="629029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0.81 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2799834" y="2112591"/>
                <a:ext cx="677341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1.95 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3510068" y="2685463"/>
                <a:ext cx="732009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0.993 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6308484" y="5382736"/>
                <a:ext cx="580864" cy="544989"/>
              </a:xfrm>
              <a:prstGeom prst="ellipse">
                <a:avLst/>
              </a:prstGeom>
              <a:noFill/>
              <a:ln w="158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6516219" y="5575522"/>
                <a:ext cx="152400" cy="199648"/>
              </a:xfrm>
              <a:prstGeom prst="ellipse">
                <a:avLst/>
              </a:prstGeom>
              <a:noFill/>
              <a:ln w="158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6668619" y="5575522"/>
                <a:ext cx="220729" cy="199648"/>
              </a:xfrm>
              <a:prstGeom prst="ellipse">
                <a:avLst/>
              </a:prstGeom>
              <a:noFill/>
              <a:ln w="158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6" name="Straight Connector 75"/>
              <p:cNvCxnSpPr/>
              <p:nvPr/>
            </p:nvCxnSpPr>
            <p:spPr>
              <a:xfrm>
                <a:off x="6042025" y="5675346"/>
                <a:ext cx="1036999" cy="1588"/>
              </a:xfrm>
              <a:prstGeom prst="line">
                <a:avLst/>
              </a:prstGeom>
              <a:ln w="15875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rot="16200000" flipH="1">
                <a:off x="5983286" y="5576888"/>
                <a:ext cx="1196978" cy="2"/>
              </a:xfrm>
              <a:prstGeom prst="line">
                <a:avLst/>
              </a:prstGeom>
              <a:ln w="15875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77"/>
              <p:cNvSpPr txBox="1"/>
              <p:nvPr/>
            </p:nvSpPr>
            <p:spPr>
              <a:xfrm>
                <a:off x="6817829" y="5405838"/>
                <a:ext cx="748923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neutrons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6223893" y="5206190"/>
                <a:ext cx="538729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beam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80" name="Straight Arrow Connector 79"/>
              <p:cNvCxnSpPr/>
              <p:nvPr/>
            </p:nvCxnSpPr>
            <p:spPr>
              <a:xfrm rot="16200000" flipV="1">
                <a:off x="5569624" y="4440699"/>
                <a:ext cx="1430961" cy="364393"/>
              </a:xfrm>
              <a:prstGeom prst="straightConnector1">
                <a:avLst/>
              </a:prstGeom>
              <a:ln w="15875">
                <a:solidFill>
                  <a:srgbClr val="FF0000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TextBox 80"/>
              <p:cNvSpPr txBox="1"/>
              <p:nvPr/>
            </p:nvSpPr>
            <p:spPr>
              <a:xfrm>
                <a:off x="5902694" y="6175378"/>
                <a:ext cx="1227050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D=120 mm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5180052" y="4697971"/>
                <a:ext cx="361471" cy="276999"/>
              </a:xfrm>
              <a:prstGeom prst="rect">
                <a:avLst/>
              </a:prstGeom>
              <a:noFill/>
              <a:ln w="15875"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>
                    <a:solidFill>
                      <a:prstClr val="black"/>
                    </a:solidFill>
                  </a:rPr>
                  <a:t>10</a:t>
                </a:r>
                <a:endParaRPr lang="en-US" sz="1200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83" name="Straight Connector 82"/>
              <p:cNvCxnSpPr/>
              <p:nvPr/>
            </p:nvCxnSpPr>
            <p:spPr>
              <a:xfrm rot="16200000" flipH="1">
                <a:off x="5283401" y="3299164"/>
                <a:ext cx="3630691" cy="186537"/>
              </a:xfrm>
              <a:prstGeom prst="line">
                <a:avLst/>
              </a:prstGeom>
              <a:ln w="15875">
                <a:solidFill>
                  <a:srgbClr val="00009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Isosceles Triangle 83"/>
              <p:cNvSpPr/>
              <p:nvPr/>
            </p:nvSpPr>
            <p:spPr>
              <a:xfrm rot="15880729" flipH="1">
                <a:off x="4094236" y="354006"/>
                <a:ext cx="188758" cy="7435114"/>
              </a:xfrm>
              <a:prstGeom prst="triangle">
                <a:avLst/>
              </a:prstGeom>
              <a:solidFill>
                <a:srgbClr val="0000FF">
                  <a:alpha val="8000"/>
                </a:srgbClr>
              </a:solidFill>
              <a:ln w="158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Arc 10"/>
            <p:cNvSpPr/>
            <p:nvPr/>
          </p:nvSpPr>
          <p:spPr>
            <a:xfrm>
              <a:off x="-4007227" y="-473053"/>
              <a:ext cx="10231120" cy="9499600"/>
            </a:xfrm>
            <a:prstGeom prst="arc">
              <a:avLst>
                <a:gd name="adj1" fmla="val 21335530"/>
                <a:gd name="adj2" fmla="val 98066"/>
              </a:avLst>
            </a:prstGeom>
            <a:ln w="15875">
              <a:solidFill>
                <a:srgbClr val="000090"/>
              </a:solidFill>
              <a:headEnd type="stealth" w="sm" len="sm"/>
              <a:tailEnd type="stealth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1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90"/>
                </a:solidFill>
                <a:latin typeface="Arial"/>
                <a:cs typeface="Arial"/>
              </a:rPr>
              <a:t>IP configuration for eRHIC</a:t>
            </a:r>
            <a:endParaRPr lang="en-US" sz="2800" dirty="0">
              <a:solidFill>
                <a:srgbClr val="000090"/>
              </a:solidFill>
              <a:latin typeface="Arial"/>
              <a:cs typeface="Arial"/>
            </a:endParaRPr>
          </a:p>
        </p:txBody>
      </p:sp>
      <p:sp>
        <p:nvSpPr>
          <p:cNvPr id="88" name="Arc 87"/>
          <p:cNvSpPr/>
          <p:nvPr/>
        </p:nvSpPr>
        <p:spPr>
          <a:xfrm rot="20649573">
            <a:off x="3218791" y="948201"/>
            <a:ext cx="5686090" cy="5402934"/>
          </a:xfrm>
          <a:prstGeom prst="arc">
            <a:avLst>
              <a:gd name="adj1" fmla="val 516703"/>
              <a:gd name="adj2" fmla="val 743298"/>
            </a:avLst>
          </a:prstGeom>
          <a:ln w="6350">
            <a:solidFill>
              <a:srgbClr val="000090"/>
            </a:solidFill>
            <a:headEnd type="triangle" w="sm" len="sm"/>
            <a:tailEnd type="triangle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0" name="Arc 89"/>
          <p:cNvSpPr/>
          <p:nvPr/>
        </p:nvSpPr>
        <p:spPr>
          <a:xfrm>
            <a:off x="-40488" y="-1322519"/>
            <a:ext cx="3690050" cy="3194539"/>
          </a:xfrm>
          <a:prstGeom prst="arc">
            <a:avLst>
              <a:gd name="adj1" fmla="val 5370445"/>
              <a:gd name="adj2" fmla="val 10007025"/>
            </a:avLst>
          </a:prstGeom>
          <a:ln w="28575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1" name="Arc 90"/>
          <p:cNvSpPr/>
          <p:nvPr/>
        </p:nvSpPr>
        <p:spPr>
          <a:xfrm>
            <a:off x="1119411" y="-1325240"/>
            <a:ext cx="3690050" cy="3194539"/>
          </a:xfrm>
          <a:prstGeom prst="arc">
            <a:avLst>
              <a:gd name="adj1" fmla="val 851384"/>
              <a:gd name="adj2" fmla="val 5393146"/>
            </a:avLst>
          </a:prstGeom>
          <a:ln w="28575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2" name="Arc 91"/>
          <p:cNvSpPr/>
          <p:nvPr/>
        </p:nvSpPr>
        <p:spPr>
          <a:xfrm>
            <a:off x="62523" y="-1498365"/>
            <a:ext cx="3554177" cy="3194539"/>
          </a:xfrm>
          <a:prstGeom prst="arc">
            <a:avLst>
              <a:gd name="adj1" fmla="val 5412500"/>
              <a:gd name="adj2" fmla="val 9589905"/>
            </a:avLst>
          </a:prstGeom>
          <a:ln w="28575" cmpd="sng">
            <a:solidFill>
              <a:srgbClr val="FF6600"/>
            </a:solidFill>
            <a:headEnd type="triangl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3" name="Arc 92"/>
          <p:cNvSpPr/>
          <p:nvPr/>
        </p:nvSpPr>
        <p:spPr>
          <a:xfrm>
            <a:off x="1296899" y="-1236654"/>
            <a:ext cx="3349712" cy="2932828"/>
          </a:xfrm>
          <a:prstGeom prst="arc">
            <a:avLst>
              <a:gd name="adj1" fmla="val 1010569"/>
              <a:gd name="adj2" fmla="val 5411161"/>
            </a:avLst>
          </a:prstGeom>
          <a:ln w="28575" cmpd="sng">
            <a:solidFill>
              <a:srgbClr val="0000FF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 rot="1686190">
            <a:off x="302631" y="932564"/>
            <a:ext cx="1390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6600"/>
                </a:solidFill>
              </a:rPr>
              <a:t>Protons/Ions</a:t>
            </a:r>
            <a:endParaRPr lang="en-US" dirty="0">
              <a:solidFill>
                <a:srgbClr val="FF6600"/>
              </a:solidFill>
            </a:endParaRPr>
          </a:p>
        </p:txBody>
      </p:sp>
      <p:cxnSp>
        <p:nvCxnSpPr>
          <p:cNvPr id="95" name="Straight Arrow Connector 94"/>
          <p:cNvCxnSpPr>
            <a:stCxn id="94" idx="3"/>
          </p:cNvCxnSpPr>
          <p:nvPr/>
        </p:nvCxnSpPr>
        <p:spPr>
          <a:xfrm>
            <a:off x="1611230" y="1444752"/>
            <a:ext cx="337396" cy="135893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 rot="19648675">
            <a:off x="3280826" y="799635"/>
            <a:ext cx="1052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electrons</a:t>
            </a:r>
            <a:endParaRPr lang="en-US" dirty="0">
              <a:solidFill>
                <a:srgbClr val="0000FF"/>
              </a:solidFill>
            </a:endParaRPr>
          </a:p>
        </p:txBody>
      </p:sp>
      <p:cxnSp>
        <p:nvCxnSpPr>
          <p:cNvPr id="97" name="Straight Arrow Connector 96"/>
          <p:cNvCxnSpPr/>
          <p:nvPr/>
        </p:nvCxnSpPr>
        <p:spPr>
          <a:xfrm flipH="1">
            <a:off x="2633532" y="1402446"/>
            <a:ext cx="542398" cy="178199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2409607" y="1211914"/>
            <a:ext cx="0" cy="1320212"/>
          </a:xfrm>
          <a:prstGeom prst="line">
            <a:avLst/>
          </a:prstGeom>
          <a:ln w="3175" cmpd="sng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2286000" y="1303989"/>
            <a:ext cx="0" cy="1320212"/>
          </a:xfrm>
          <a:prstGeom prst="line">
            <a:avLst/>
          </a:prstGeom>
          <a:ln w="3175" cmpd="sng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2743200" y="1368809"/>
            <a:ext cx="0" cy="1320212"/>
          </a:xfrm>
          <a:prstGeom prst="line">
            <a:avLst/>
          </a:prstGeom>
          <a:ln w="3175" cmpd="sng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/>
          <p:cNvGrpSpPr/>
          <p:nvPr/>
        </p:nvGrpSpPr>
        <p:grpSpPr>
          <a:xfrm>
            <a:off x="510357" y="1696165"/>
            <a:ext cx="8623527" cy="4152143"/>
            <a:chOff x="510357" y="1696165"/>
            <a:chExt cx="8623527" cy="4152143"/>
          </a:xfrm>
        </p:grpSpPr>
        <p:cxnSp>
          <p:nvCxnSpPr>
            <p:cNvPr id="102" name="Straight Connector 101"/>
            <p:cNvCxnSpPr>
              <a:stCxn id="90" idx="0"/>
              <a:endCxn id="93" idx="2"/>
            </p:cNvCxnSpPr>
            <p:nvPr/>
          </p:nvCxnSpPr>
          <p:spPr>
            <a:xfrm flipV="1">
              <a:off x="1818269" y="1696168"/>
              <a:ext cx="1148725" cy="175808"/>
            </a:xfrm>
            <a:prstGeom prst="line">
              <a:avLst/>
            </a:prstGeom>
            <a:ln w="28575" cmpd="sng">
              <a:solidFill>
                <a:srgbClr val="0000F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Rectangle 102"/>
            <p:cNvSpPr/>
            <p:nvPr/>
          </p:nvSpPr>
          <p:spPr>
            <a:xfrm>
              <a:off x="2726335" y="2388796"/>
              <a:ext cx="854780" cy="3436721"/>
            </a:xfrm>
            <a:prstGeom prst="rect">
              <a:avLst/>
            </a:prstGeom>
            <a:solidFill>
              <a:srgbClr val="0000FF">
                <a:alpha val="11000"/>
              </a:srgbClr>
            </a:solidFill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2734232" y="4361688"/>
              <a:ext cx="846883" cy="91440"/>
            </a:xfrm>
            <a:prstGeom prst="rect">
              <a:avLst/>
            </a:prstGeom>
            <a:solidFill>
              <a:srgbClr val="0000FF">
                <a:alpha val="0"/>
              </a:srgbClr>
            </a:solidFill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8701988" y="3441049"/>
              <a:ext cx="282839" cy="1927162"/>
            </a:xfrm>
            <a:prstGeom prst="rect">
              <a:avLst/>
            </a:prstGeom>
            <a:solidFill>
              <a:srgbClr val="3366FF">
                <a:alpha val="7000"/>
              </a:srgbClr>
            </a:solidFill>
            <a:ln>
              <a:solidFill>
                <a:srgbClr val="FF0000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8361209" y="3441049"/>
              <a:ext cx="271793" cy="1931527"/>
            </a:xfrm>
            <a:prstGeom prst="rect">
              <a:avLst/>
            </a:prstGeom>
            <a:solidFill>
              <a:srgbClr val="3366FF">
                <a:alpha val="7000"/>
              </a:srgbClr>
            </a:solidFill>
            <a:ln>
              <a:solidFill>
                <a:srgbClr val="FF0000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7" name="Straight Connector 106"/>
            <p:cNvCxnSpPr/>
            <p:nvPr/>
          </p:nvCxnSpPr>
          <p:spPr>
            <a:xfrm rot="16200000" flipH="1">
              <a:off x="2798064" y="4129154"/>
              <a:ext cx="3436721" cy="1588"/>
            </a:xfrm>
            <a:prstGeom prst="line">
              <a:avLst/>
            </a:prstGeom>
            <a:ln w="6350">
              <a:solidFill>
                <a:srgbClr val="0000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flipV="1">
              <a:off x="7130775" y="3465304"/>
              <a:ext cx="1969265" cy="110053"/>
            </a:xfrm>
            <a:prstGeom prst="line">
              <a:avLst/>
            </a:prstGeom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Rectangle 108"/>
            <p:cNvSpPr/>
            <p:nvPr/>
          </p:nvSpPr>
          <p:spPr>
            <a:xfrm>
              <a:off x="8037781" y="3444322"/>
              <a:ext cx="217773" cy="1931527"/>
            </a:xfrm>
            <a:prstGeom prst="rect">
              <a:avLst/>
            </a:prstGeom>
            <a:solidFill>
              <a:srgbClr val="3366FF">
                <a:alpha val="7000"/>
              </a:srgbClr>
            </a:solidFill>
            <a:ln>
              <a:solidFill>
                <a:srgbClr val="FF0000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10" name="Straight Connector 109"/>
            <p:cNvCxnSpPr/>
            <p:nvPr/>
          </p:nvCxnSpPr>
          <p:spPr>
            <a:xfrm rot="5400000" flipH="1" flipV="1">
              <a:off x="51487" y="4868958"/>
              <a:ext cx="918129" cy="389"/>
            </a:xfrm>
            <a:prstGeom prst="line">
              <a:avLst/>
            </a:prstGeom>
            <a:ln w="6350">
              <a:solidFill>
                <a:srgbClr val="00009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 rot="16200000" flipV="1">
              <a:off x="2848031" y="3855118"/>
              <a:ext cx="598897" cy="39376"/>
            </a:xfrm>
            <a:prstGeom prst="line">
              <a:avLst/>
            </a:prstGeom>
            <a:ln w="6350">
              <a:solidFill>
                <a:srgbClr val="0000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Rectangle 182"/>
            <p:cNvSpPr>
              <a:spLocks noChangeArrowheads="1"/>
            </p:cNvSpPr>
            <p:nvPr/>
          </p:nvSpPr>
          <p:spPr bwMode="auto">
            <a:xfrm rot="21303458">
              <a:off x="8156784" y="3013936"/>
              <a:ext cx="9771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>
                  <a:solidFill>
                    <a:prstClr val="black"/>
                  </a:solidFill>
                  <a:latin typeface="Symbol" charset="2"/>
                </a:rPr>
                <a:t>q</a:t>
              </a:r>
              <a:r>
                <a:rPr lang="en-US" sz="1200" dirty="0" smtClean="0">
                  <a:solidFill>
                    <a:prstClr val="black"/>
                  </a:solidFill>
                </a:rPr>
                <a:t>=9.82 </a:t>
              </a:r>
              <a:r>
                <a:rPr lang="en-US" sz="1200" dirty="0">
                  <a:solidFill>
                    <a:prstClr val="black"/>
                  </a:solidFill>
                </a:rPr>
                <a:t>mrad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5960307" y="2695361"/>
              <a:ext cx="577434" cy="276999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prstClr val="black"/>
                  </a:solidFill>
                </a:rPr>
                <a:t>0.85m</a:t>
              </a:r>
              <a:endParaRPr lang="en-US" sz="1200" dirty="0">
                <a:solidFill>
                  <a:prstClr val="black"/>
                </a:solidFill>
              </a:endParaRPr>
            </a:p>
          </p:txBody>
        </p:sp>
        <p:cxnSp>
          <p:nvCxnSpPr>
            <p:cNvPr id="114" name="Straight Connector 113"/>
            <p:cNvCxnSpPr/>
            <p:nvPr/>
          </p:nvCxnSpPr>
          <p:spPr>
            <a:xfrm rot="5400000" flipH="1" flipV="1">
              <a:off x="5861304" y="3230694"/>
              <a:ext cx="918129" cy="389"/>
            </a:xfrm>
            <a:prstGeom prst="line">
              <a:avLst/>
            </a:prstGeom>
            <a:ln w="6350">
              <a:solidFill>
                <a:srgbClr val="00009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Arrow Connector 114"/>
            <p:cNvCxnSpPr/>
            <p:nvPr/>
          </p:nvCxnSpPr>
          <p:spPr>
            <a:xfrm>
              <a:off x="6061836" y="2970772"/>
              <a:ext cx="258727" cy="1588"/>
            </a:xfrm>
            <a:prstGeom prst="straightConnector1">
              <a:avLst/>
            </a:prstGeom>
            <a:ln w="15875">
              <a:solidFill>
                <a:srgbClr val="000090"/>
              </a:solidFill>
              <a:headEnd type="stealth" w="med" len="sm"/>
              <a:tailEnd type="stealth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>
              <a:stCxn id="92" idx="0"/>
              <a:endCxn id="91" idx="2"/>
            </p:cNvCxnSpPr>
            <p:nvPr/>
          </p:nvCxnSpPr>
          <p:spPr>
            <a:xfrm>
              <a:off x="1833804" y="1696165"/>
              <a:ext cx="1133817" cy="173132"/>
            </a:xfrm>
            <a:prstGeom prst="line">
              <a:avLst/>
            </a:prstGeom>
            <a:ln w="28575" cmpd="sng">
              <a:solidFill>
                <a:srgbClr val="FF6600"/>
              </a:solidFill>
              <a:headEnd type="non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Arrow Connector 116"/>
            <p:cNvCxnSpPr/>
            <p:nvPr/>
          </p:nvCxnSpPr>
          <p:spPr>
            <a:xfrm flipH="1" flipV="1">
              <a:off x="2261218" y="2016662"/>
              <a:ext cx="148390" cy="2595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TextBox 117"/>
            <p:cNvSpPr txBox="1"/>
            <p:nvPr/>
          </p:nvSpPr>
          <p:spPr>
            <a:xfrm>
              <a:off x="1392819" y="1831996"/>
              <a:ext cx="7136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2</a:t>
              </a:r>
              <a:r>
                <a:rPr lang="en-US" dirty="0" smtClean="0">
                  <a:solidFill>
                    <a:prstClr val="black"/>
                  </a:solidFill>
                </a:rPr>
                <a:t>.5 m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cxnSp>
          <p:nvCxnSpPr>
            <p:cNvPr id="119" name="Straight Arrow Connector 118"/>
            <p:cNvCxnSpPr/>
            <p:nvPr/>
          </p:nvCxnSpPr>
          <p:spPr>
            <a:xfrm flipV="1">
              <a:off x="2409607" y="2017959"/>
              <a:ext cx="316337" cy="1298"/>
            </a:xfrm>
            <a:prstGeom prst="straightConnector1">
              <a:avLst/>
            </a:prstGeom>
            <a:ln>
              <a:solidFill>
                <a:srgbClr val="FF66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TextBox 119"/>
            <p:cNvSpPr txBox="1"/>
            <p:nvPr/>
          </p:nvSpPr>
          <p:spPr>
            <a:xfrm>
              <a:off x="2701120" y="1834591"/>
              <a:ext cx="7136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4</a:t>
              </a:r>
              <a:r>
                <a:rPr lang="en-US" dirty="0" smtClean="0">
                  <a:solidFill>
                    <a:prstClr val="black"/>
                  </a:solidFill>
                </a:rPr>
                <a:t>.5 m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2366853" y="1739900"/>
              <a:ext cx="85507" cy="94691"/>
            </a:xfrm>
            <a:prstGeom prst="ellipse">
              <a:avLst/>
            </a:prstGeom>
            <a:ln>
              <a:solidFill>
                <a:srgbClr val="0000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22" name="TextBox 121"/>
          <p:cNvSpPr txBox="1"/>
          <p:nvPr/>
        </p:nvSpPr>
        <p:spPr>
          <a:xfrm>
            <a:off x="1684393" y="747898"/>
            <a:ext cx="1168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DETECTOR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5118188" y="639513"/>
            <a:ext cx="394576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From: </a:t>
            </a:r>
            <a:r>
              <a:rPr lang="en-US" dirty="0" err="1" smtClean="0">
                <a:solidFill>
                  <a:prstClr val="black"/>
                </a:solidFill>
              </a:rPr>
              <a:t>Dejan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Trbojevic</a:t>
            </a:r>
            <a:r>
              <a:rPr lang="en-US" dirty="0">
                <a:solidFill>
                  <a:prstClr val="black"/>
                </a:solidFill>
              </a:rPr>
              <a:t> (BNL</a:t>
            </a:r>
            <a:r>
              <a:rPr lang="en-US" dirty="0" smtClean="0">
                <a:solidFill>
                  <a:prstClr val="black"/>
                </a:solidFill>
              </a:rPr>
              <a:t>)</a:t>
            </a:r>
          </a:p>
          <a:p>
            <a:pPr algn="ctr"/>
            <a:r>
              <a:rPr lang="en-US" dirty="0" smtClean="0">
                <a:solidFill>
                  <a:prstClr val="black"/>
                </a:solidFill>
              </a:rPr>
              <a:t>  </a:t>
            </a:r>
            <a:r>
              <a:rPr lang="en-US" b="1" dirty="0">
                <a:solidFill>
                  <a:prstClr val="black"/>
                </a:solidFill>
              </a:rPr>
              <a:t>EIC RD </a:t>
            </a:r>
            <a:r>
              <a:rPr lang="en-US" b="1" dirty="0" smtClean="0">
                <a:solidFill>
                  <a:prstClr val="black"/>
                </a:solidFill>
              </a:rPr>
              <a:t>Simulation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9th of October 2012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58361" y="2823053"/>
            <a:ext cx="1963999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</a:rPr>
              <a:t>Interaction Point</a:t>
            </a:r>
            <a:endParaRPr lang="en-US" sz="2000" b="1" dirty="0">
              <a:solidFill>
                <a:srgbClr val="7030A0"/>
              </a:solidFill>
            </a:endParaRPr>
          </a:p>
        </p:txBody>
      </p:sp>
      <p:cxnSp>
        <p:nvCxnSpPr>
          <p:cNvPr id="127" name="Straight Arrow Connector 126"/>
          <p:cNvCxnSpPr>
            <a:stCxn id="126" idx="2"/>
            <a:endCxn id="35" idx="7"/>
          </p:cNvCxnSpPr>
          <p:nvPr/>
        </p:nvCxnSpPr>
        <p:spPr>
          <a:xfrm flipH="1">
            <a:off x="538793" y="3223163"/>
            <a:ext cx="601568" cy="1172417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050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 rot="19734572">
            <a:off x="5645680" y="2354043"/>
            <a:ext cx="389412" cy="818223"/>
          </a:xfrm>
          <a:prstGeom prst="rect">
            <a:avLst/>
          </a:prstGeom>
          <a:solidFill>
            <a:srgbClr val="0000FF">
              <a:alpha val="11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Can 113"/>
          <p:cNvSpPr/>
          <p:nvPr/>
        </p:nvSpPr>
        <p:spPr>
          <a:xfrm rot="14204899">
            <a:off x="6107520" y="2083780"/>
            <a:ext cx="818878" cy="540483"/>
          </a:xfrm>
          <a:prstGeom prst="can">
            <a:avLst>
              <a:gd name="adj" fmla="val 40125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Can 147"/>
          <p:cNvSpPr/>
          <p:nvPr/>
        </p:nvSpPr>
        <p:spPr>
          <a:xfrm rot="14510701">
            <a:off x="8201766" y="993431"/>
            <a:ext cx="95927" cy="759631"/>
          </a:xfrm>
          <a:prstGeom prst="can">
            <a:avLst/>
          </a:prstGeom>
          <a:solidFill>
            <a:srgbClr val="FFFF00">
              <a:alpha val="21000"/>
            </a:srgbClr>
          </a:solidFill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 rot="19645592">
            <a:off x="6339176" y="1942150"/>
            <a:ext cx="368511" cy="822079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27" name="Rectangle 226"/>
          <p:cNvSpPr/>
          <p:nvPr/>
        </p:nvSpPr>
        <p:spPr>
          <a:xfrm rot="19826606">
            <a:off x="3682841" y="2172174"/>
            <a:ext cx="1548017" cy="2876555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Can 149"/>
          <p:cNvSpPr/>
          <p:nvPr/>
        </p:nvSpPr>
        <p:spPr>
          <a:xfrm rot="14664977">
            <a:off x="7173071" y="1261014"/>
            <a:ext cx="818878" cy="978087"/>
          </a:xfrm>
          <a:prstGeom prst="can">
            <a:avLst>
              <a:gd name="adj" fmla="val 31862"/>
            </a:avLst>
          </a:prstGeom>
          <a:solidFill>
            <a:srgbClr val="FF0000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Rectangle 218"/>
          <p:cNvSpPr/>
          <p:nvPr/>
        </p:nvSpPr>
        <p:spPr>
          <a:xfrm rot="20106218">
            <a:off x="7196651" y="1342300"/>
            <a:ext cx="772911" cy="814928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Can 231"/>
          <p:cNvSpPr/>
          <p:nvPr/>
        </p:nvSpPr>
        <p:spPr>
          <a:xfrm rot="14607642">
            <a:off x="7958481" y="1604778"/>
            <a:ext cx="427962" cy="193975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Can 101"/>
          <p:cNvSpPr/>
          <p:nvPr/>
        </p:nvSpPr>
        <p:spPr>
          <a:xfrm rot="14253406">
            <a:off x="6635731" y="1814047"/>
            <a:ext cx="818878" cy="424525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 rot="19779061">
            <a:off x="6941644" y="1599088"/>
            <a:ext cx="238773" cy="817108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Isosceles Triangle 268"/>
          <p:cNvSpPr/>
          <p:nvPr/>
        </p:nvSpPr>
        <p:spPr>
          <a:xfrm rot="14437902">
            <a:off x="5902698" y="1327565"/>
            <a:ext cx="50459" cy="2774485"/>
          </a:xfrm>
          <a:prstGeom prst="triangle">
            <a:avLst/>
          </a:prstGeom>
          <a:solidFill>
            <a:srgbClr val="FFFF00">
              <a:alpha val="43000"/>
            </a:srgbClr>
          </a:solidFill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 182"/>
          <p:cNvSpPr>
            <a:spLocks noChangeArrowheads="1"/>
          </p:cNvSpPr>
          <p:nvPr/>
        </p:nvSpPr>
        <p:spPr bwMode="auto">
          <a:xfrm rot="20009129">
            <a:off x="8102988" y="835896"/>
            <a:ext cx="89369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latin typeface="Symbol" charset="2"/>
              </a:rPr>
              <a:t>q</a:t>
            </a:r>
            <a:r>
              <a:rPr lang="en-US" sz="800" dirty="0" smtClean="0">
                <a:latin typeface="Calibri" charset="0"/>
              </a:rPr>
              <a:t>=10.03 </a:t>
            </a:r>
            <a:r>
              <a:rPr lang="en-US" sz="800" dirty="0">
                <a:latin typeface="Calibri" charset="0"/>
              </a:rPr>
              <a:t>mrad</a:t>
            </a:r>
          </a:p>
        </p:txBody>
      </p:sp>
      <p:sp>
        <p:nvSpPr>
          <p:cNvPr id="101" name="Rectangle 100"/>
          <p:cNvSpPr/>
          <p:nvPr/>
        </p:nvSpPr>
        <p:spPr>
          <a:xfrm rot="20257593">
            <a:off x="8385721" y="1353968"/>
            <a:ext cx="136641" cy="422902"/>
          </a:xfrm>
          <a:prstGeom prst="rect">
            <a:avLst/>
          </a:prstGeom>
          <a:solidFill>
            <a:srgbClr val="3366FF">
              <a:alpha val="7000"/>
            </a:srgbClr>
          </a:solidFill>
          <a:ln>
            <a:solidFill>
              <a:srgbClr val="FF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/>
          <p:cNvSpPr/>
          <p:nvPr/>
        </p:nvSpPr>
        <p:spPr>
          <a:xfrm rot="20257593">
            <a:off x="8232366" y="1419681"/>
            <a:ext cx="131305" cy="436162"/>
          </a:xfrm>
          <a:prstGeom prst="rect">
            <a:avLst/>
          </a:prstGeom>
          <a:solidFill>
            <a:srgbClr val="3366FF">
              <a:alpha val="7000"/>
            </a:srgbClr>
          </a:solidFill>
          <a:ln>
            <a:solidFill>
              <a:srgbClr val="FF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/>
          <p:cNvSpPr/>
          <p:nvPr/>
        </p:nvSpPr>
        <p:spPr>
          <a:xfrm rot="20257593">
            <a:off x="8418323" y="1554152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rot="20257593">
            <a:off x="5157600" y="3159473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 rot="20257593">
            <a:off x="5373464" y="3054402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20257593">
            <a:off x="6248836" y="2623438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rot="20257593">
            <a:off x="6464738" y="2515942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rot="20257593">
            <a:off x="6675720" y="2412071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20257593">
            <a:off x="6893332" y="2304936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20257593">
            <a:off x="7118419" y="2195325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20257593">
            <a:off x="7338129" y="2085954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20257593">
            <a:off x="7562676" y="1975405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 rot="20257593">
            <a:off x="7782696" y="1867084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 rot="20257593">
            <a:off x="7994536" y="1763994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20257593">
            <a:off x="4713455" y="3378135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 rot="20257593">
            <a:off x="4934677" y="3270425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8" name="Straight Arrow Connector 97"/>
          <p:cNvCxnSpPr/>
          <p:nvPr/>
        </p:nvCxnSpPr>
        <p:spPr>
          <a:xfrm flipV="1">
            <a:off x="5850631" y="2175653"/>
            <a:ext cx="299384" cy="164044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 rot="20037243">
            <a:off x="6090276" y="1960882"/>
            <a:ext cx="536561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1.512 m</a:t>
            </a:r>
            <a:endParaRPr lang="en-US" sz="800" dirty="0"/>
          </a:p>
        </p:txBody>
      </p:sp>
      <p:cxnSp>
        <p:nvCxnSpPr>
          <p:cNvPr id="136" name="Straight Arrow Connector 135"/>
          <p:cNvCxnSpPr/>
          <p:nvPr/>
        </p:nvCxnSpPr>
        <p:spPr>
          <a:xfrm flipV="1">
            <a:off x="4613223" y="2521910"/>
            <a:ext cx="1192404" cy="672286"/>
          </a:xfrm>
          <a:prstGeom prst="straightConnector1">
            <a:avLst/>
          </a:prstGeom>
          <a:ln w="6350">
            <a:solidFill>
              <a:srgbClr val="00009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 rot="19952119">
            <a:off x="4722613" y="2686518"/>
            <a:ext cx="834483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5.475 m</a:t>
            </a:r>
            <a:endParaRPr lang="en-US" sz="800" dirty="0"/>
          </a:p>
        </p:txBody>
      </p:sp>
      <p:sp>
        <p:nvSpPr>
          <p:cNvPr id="154" name="Oval 153"/>
          <p:cNvSpPr/>
          <p:nvPr/>
        </p:nvSpPr>
        <p:spPr>
          <a:xfrm rot="20257593">
            <a:off x="8205075" y="1659138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TextBox 156"/>
          <p:cNvSpPr txBox="1"/>
          <p:nvPr/>
        </p:nvSpPr>
        <p:spPr>
          <a:xfrm rot="20257593">
            <a:off x="4660434" y="3434555"/>
            <a:ext cx="146350" cy="276999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IP</a:t>
            </a:r>
            <a:endParaRPr lang="en-US" sz="1200" dirty="0"/>
          </a:p>
        </p:txBody>
      </p:sp>
      <p:cxnSp>
        <p:nvCxnSpPr>
          <p:cNvPr id="158" name="Straight Connector 157"/>
          <p:cNvCxnSpPr/>
          <p:nvPr/>
        </p:nvCxnSpPr>
        <p:spPr>
          <a:xfrm rot="14857593" flipV="1">
            <a:off x="4472275" y="3220381"/>
            <a:ext cx="346048" cy="19023"/>
          </a:xfrm>
          <a:prstGeom prst="line">
            <a:avLst/>
          </a:prstGeom>
          <a:ln w="6350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Arrow Connector 165"/>
          <p:cNvCxnSpPr/>
          <p:nvPr/>
        </p:nvCxnSpPr>
        <p:spPr>
          <a:xfrm flipV="1">
            <a:off x="4876853" y="3264870"/>
            <a:ext cx="1050920" cy="497762"/>
          </a:xfrm>
          <a:prstGeom prst="straightConnector1">
            <a:avLst/>
          </a:prstGeom>
          <a:ln w="6350">
            <a:solidFill>
              <a:srgbClr val="00009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0" name="TextBox 169"/>
          <p:cNvSpPr txBox="1"/>
          <p:nvPr/>
        </p:nvSpPr>
        <p:spPr>
          <a:xfrm rot="20047294">
            <a:off x="5150267" y="3300302"/>
            <a:ext cx="535703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4.50 m</a:t>
            </a:r>
            <a:endParaRPr lang="en-US" sz="800" dirty="0"/>
          </a:p>
        </p:txBody>
      </p:sp>
      <p:sp>
        <p:nvSpPr>
          <p:cNvPr id="172" name="Rectangle 171"/>
          <p:cNvSpPr/>
          <p:nvPr/>
        </p:nvSpPr>
        <p:spPr>
          <a:xfrm rot="20257593">
            <a:off x="6891474" y="1905496"/>
            <a:ext cx="751777" cy="215444"/>
          </a:xfrm>
          <a:prstGeom prst="rect">
            <a:avLst/>
          </a:prstGeom>
          <a:ln w="15875">
            <a:noFill/>
          </a:ln>
        </p:spPr>
        <p:txBody>
          <a:bodyPr wrap="square">
            <a:spAutoFit/>
          </a:bodyPr>
          <a:lstStyle/>
          <a:p>
            <a:r>
              <a:rPr lang="en-US" sz="800" dirty="0" smtClean="0">
                <a:latin typeface="Symbol"/>
              </a:rPr>
              <a:t>q</a:t>
            </a:r>
            <a:r>
              <a:rPr lang="en-US" sz="800" dirty="0" smtClean="0"/>
              <a:t>=10 mrad</a:t>
            </a:r>
            <a:endParaRPr lang="en-US" sz="800" dirty="0"/>
          </a:p>
        </p:txBody>
      </p:sp>
      <p:sp>
        <p:nvSpPr>
          <p:cNvPr id="185" name="TextBox 184"/>
          <p:cNvSpPr txBox="1"/>
          <p:nvPr/>
        </p:nvSpPr>
        <p:spPr>
          <a:xfrm rot="3945896">
            <a:off x="5779060" y="2482196"/>
            <a:ext cx="758785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.9 cm (p</a:t>
            </a:r>
            <a:r>
              <a:rPr lang="en-US" sz="800" baseline="-25000" dirty="0" smtClean="0"/>
              <a:t>o</a:t>
            </a:r>
            <a:r>
              <a:rPr lang="en-US" sz="800" dirty="0" smtClean="0"/>
              <a:t>/2.5)</a:t>
            </a:r>
            <a:endParaRPr lang="en-US" sz="800" dirty="0"/>
          </a:p>
        </p:txBody>
      </p:sp>
      <p:sp>
        <p:nvSpPr>
          <p:cNvPr id="183" name="TextBox 182"/>
          <p:cNvSpPr txBox="1"/>
          <p:nvPr/>
        </p:nvSpPr>
        <p:spPr>
          <a:xfrm rot="20092928">
            <a:off x="7963580" y="1263675"/>
            <a:ext cx="169752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ZDC</a:t>
            </a:r>
            <a:endParaRPr lang="en-US" sz="800" dirty="0"/>
          </a:p>
        </p:txBody>
      </p:sp>
      <p:sp>
        <p:nvSpPr>
          <p:cNvPr id="194" name="Rectangle 193"/>
          <p:cNvSpPr/>
          <p:nvPr/>
        </p:nvSpPr>
        <p:spPr>
          <a:xfrm rot="19889296">
            <a:off x="4943944" y="2879112"/>
            <a:ext cx="750579" cy="215444"/>
          </a:xfrm>
          <a:prstGeom prst="rect">
            <a:avLst/>
          </a:prstGeom>
          <a:ln w="15875">
            <a:noFill/>
          </a:ln>
        </p:spPr>
        <p:txBody>
          <a:bodyPr wrap="square">
            <a:spAutoFit/>
          </a:bodyPr>
          <a:lstStyle/>
          <a:p>
            <a:r>
              <a:rPr lang="en-US" sz="800" dirty="0" smtClean="0">
                <a:latin typeface="Symbol"/>
              </a:rPr>
              <a:t>q</a:t>
            </a:r>
            <a:r>
              <a:rPr lang="en-US" sz="800" dirty="0" smtClean="0"/>
              <a:t>=10 mrad</a:t>
            </a:r>
            <a:endParaRPr lang="en-US" sz="800" dirty="0"/>
          </a:p>
        </p:txBody>
      </p:sp>
      <p:sp>
        <p:nvSpPr>
          <p:cNvPr id="171" name="Rectangle 170"/>
          <p:cNvSpPr/>
          <p:nvPr/>
        </p:nvSpPr>
        <p:spPr>
          <a:xfrm rot="3864700">
            <a:off x="6540905" y="2269806"/>
            <a:ext cx="713561" cy="215444"/>
          </a:xfrm>
          <a:prstGeom prst="rect">
            <a:avLst/>
          </a:prstGeom>
          <a:ln w="15875">
            <a:noFill/>
          </a:ln>
        </p:spPr>
        <p:txBody>
          <a:bodyPr wrap="square">
            <a:spAutoFit/>
          </a:bodyPr>
          <a:lstStyle/>
          <a:p>
            <a:r>
              <a:rPr lang="en-US" sz="800" dirty="0" smtClean="0">
                <a:latin typeface="Symbol"/>
              </a:rPr>
              <a:t>Q</a:t>
            </a:r>
            <a:r>
              <a:rPr lang="en-US" sz="800" dirty="0" smtClean="0"/>
              <a:t>=6.2 mrad</a:t>
            </a:r>
            <a:endParaRPr lang="en-US" sz="800" dirty="0"/>
          </a:p>
        </p:txBody>
      </p:sp>
      <p:cxnSp>
        <p:nvCxnSpPr>
          <p:cNvPr id="198" name="Straight Arrow Connector 197"/>
          <p:cNvCxnSpPr/>
          <p:nvPr/>
        </p:nvCxnSpPr>
        <p:spPr>
          <a:xfrm flipV="1">
            <a:off x="6535399" y="1813078"/>
            <a:ext cx="264700" cy="164548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0" name="TextBox 199"/>
          <p:cNvSpPr txBox="1"/>
          <p:nvPr/>
        </p:nvSpPr>
        <p:spPr>
          <a:xfrm rot="19788369">
            <a:off x="6296904" y="1712456"/>
            <a:ext cx="519658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1.53m</a:t>
            </a:r>
            <a:endParaRPr lang="en-US" sz="800" dirty="0"/>
          </a:p>
        </p:txBody>
      </p:sp>
      <p:sp>
        <p:nvSpPr>
          <p:cNvPr id="201" name="TextBox 200"/>
          <p:cNvSpPr txBox="1"/>
          <p:nvPr/>
        </p:nvSpPr>
        <p:spPr>
          <a:xfrm rot="20257593">
            <a:off x="6641728" y="1590011"/>
            <a:ext cx="489482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0.81 m</a:t>
            </a:r>
            <a:endParaRPr lang="en-US" sz="800" dirty="0"/>
          </a:p>
        </p:txBody>
      </p:sp>
      <p:sp>
        <p:nvSpPr>
          <p:cNvPr id="202" name="TextBox 201"/>
          <p:cNvSpPr txBox="1"/>
          <p:nvPr/>
        </p:nvSpPr>
        <p:spPr>
          <a:xfrm rot="20051366">
            <a:off x="5384460" y="2240663"/>
            <a:ext cx="614904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1.95 m</a:t>
            </a:r>
            <a:endParaRPr lang="en-US" sz="800" dirty="0"/>
          </a:p>
        </p:txBody>
      </p:sp>
      <p:sp>
        <p:nvSpPr>
          <p:cNvPr id="203" name="TextBox 202"/>
          <p:cNvSpPr txBox="1"/>
          <p:nvPr/>
        </p:nvSpPr>
        <p:spPr>
          <a:xfrm rot="20003463">
            <a:off x="5704495" y="2009823"/>
            <a:ext cx="575057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0.993 m</a:t>
            </a:r>
            <a:endParaRPr lang="en-US" sz="800" dirty="0"/>
          </a:p>
        </p:txBody>
      </p:sp>
      <p:sp>
        <p:nvSpPr>
          <p:cNvPr id="217" name="TextBox 216"/>
          <p:cNvSpPr txBox="1"/>
          <p:nvPr/>
        </p:nvSpPr>
        <p:spPr>
          <a:xfrm rot="20257593">
            <a:off x="7033830" y="1929938"/>
            <a:ext cx="656618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neutrons</a:t>
            </a:r>
            <a:endParaRPr lang="en-US" sz="800" dirty="0"/>
          </a:p>
        </p:txBody>
      </p:sp>
      <p:sp>
        <p:nvSpPr>
          <p:cNvPr id="218" name="TextBox 217"/>
          <p:cNvSpPr txBox="1"/>
          <p:nvPr/>
        </p:nvSpPr>
        <p:spPr>
          <a:xfrm rot="20052527">
            <a:off x="7323362" y="1503698"/>
            <a:ext cx="642186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Ion beam</a:t>
            </a:r>
            <a:endParaRPr lang="en-US" sz="800" dirty="0"/>
          </a:p>
        </p:txBody>
      </p:sp>
      <p:sp>
        <p:nvSpPr>
          <p:cNvPr id="28" name="TextBox 27"/>
          <p:cNvSpPr txBox="1"/>
          <p:nvPr/>
        </p:nvSpPr>
        <p:spPr>
          <a:xfrm rot="20257593">
            <a:off x="5156628" y="3198169"/>
            <a:ext cx="165547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2</a:t>
            </a:r>
            <a:endParaRPr lang="en-US" sz="800" dirty="0"/>
          </a:p>
        </p:txBody>
      </p:sp>
      <p:sp>
        <p:nvSpPr>
          <p:cNvPr id="29" name="TextBox 28"/>
          <p:cNvSpPr txBox="1"/>
          <p:nvPr/>
        </p:nvSpPr>
        <p:spPr>
          <a:xfrm rot="20257593">
            <a:off x="5583726" y="2992101"/>
            <a:ext cx="148474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4</a:t>
            </a:r>
            <a:endParaRPr lang="en-US" sz="800" dirty="0"/>
          </a:p>
        </p:txBody>
      </p:sp>
      <p:sp>
        <p:nvSpPr>
          <p:cNvPr id="30" name="TextBox 29"/>
          <p:cNvSpPr txBox="1"/>
          <p:nvPr/>
        </p:nvSpPr>
        <p:spPr>
          <a:xfrm rot="20257593">
            <a:off x="6027021" y="2771360"/>
            <a:ext cx="159565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6</a:t>
            </a:r>
            <a:endParaRPr lang="en-US" sz="800" dirty="0"/>
          </a:p>
        </p:txBody>
      </p:sp>
      <p:sp>
        <p:nvSpPr>
          <p:cNvPr id="31" name="TextBox 30"/>
          <p:cNvSpPr txBox="1"/>
          <p:nvPr/>
        </p:nvSpPr>
        <p:spPr>
          <a:xfrm rot="20257593">
            <a:off x="6461274" y="2563015"/>
            <a:ext cx="149346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8</a:t>
            </a:r>
            <a:endParaRPr lang="en-US" sz="800" dirty="0"/>
          </a:p>
        </p:txBody>
      </p:sp>
      <p:sp>
        <p:nvSpPr>
          <p:cNvPr id="110" name="TextBox 109"/>
          <p:cNvSpPr txBox="1"/>
          <p:nvPr/>
        </p:nvSpPr>
        <p:spPr>
          <a:xfrm rot="20257593">
            <a:off x="7319653" y="2129963"/>
            <a:ext cx="182349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12</a:t>
            </a:r>
            <a:endParaRPr lang="en-US" sz="800" dirty="0"/>
          </a:p>
        </p:txBody>
      </p:sp>
      <p:sp>
        <p:nvSpPr>
          <p:cNvPr id="111" name="TextBox 110"/>
          <p:cNvSpPr txBox="1"/>
          <p:nvPr/>
        </p:nvSpPr>
        <p:spPr>
          <a:xfrm rot="20257593">
            <a:off x="7765956" y="1916555"/>
            <a:ext cx="164430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14</a:t>
            </a:r>
            <a:endParaRPr lang="en-US" sz="800" dirty="0"/>
          </a:p>
        </p:txBody>
      </p:sp>
      <p:sp>
        <p:nvSpPr>
          <p:cNvPr id="156" name="TextBox 155"/>
          <p:cNvSpPr txBox="1"/>
          <p:nvPr/>
        </p:nvSpPr>
        <p:spPr>
          <a:xfrm rot="20257593">
            <a:off x="8201204" y="1708846"/>
            <a:ext cx="139454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16</a:t>
            </a:r>
            <a:endParaRPr lang="en-US" sz="800" dirty="0"/>
          </a:p>
        </p:txBody>
      </p:sp>
      <p:sp>
        <p:nvSpPr>
          <p:cNvPr id="32" name="TextBox 31"/>
          <p:cNvSpPr txBox="1"/>
          <p:nvPr/>
        </p:nvSpPr>
        <p:spPr>
          <a:xfrm rot="20257593">
            <a:off x="6871411" y="2349798"/>
            <a:ext cx="174628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10</a:t>
            </a:r>
            <a:endParaRPr lang="en-US" sz="800" dirty="0"/>
          </a:p>
        </p:txBody>
      </p:sp>
      <p:cxnSp>
        <p:nvCxnSpPr>
          <p:cNvPr id="103" name="Straight Connector 102"/>
          <p:cNvCxnSpPr/>
          <p:nvPr/>
        </p:nvCxnSpPr>
        <p:spPr>
          <a:xfrm rot="16200000" flipH="1">
            <a:off x="3927676" y="4213462"/>
            <a:ext cx="2419823" cy="835264"/>
          </a:xfrm>
          <a:prstGeom prst="line">
            <a:avLst/>
          </a:prstGeom>
          <a:ln w="6350">
            <a:solidFill>
              <a:srgbClr val="00009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/>
          <p:nvPr/>
        </p:nvSpPr>
        <p:spPr>
          <a:xfrm rot="20257593">
            <a:off x="8119569" y="1501363"/>
            <a:ext cx="105207" cy="410086"/>
          </a:xfrm>
          <a:prstGeom prst="rect">
            <a:avLst/>
          </a:prstGeom>
          <a:solidFill>
            <a:srgbClr val="3366FF">
              <a:alpha val="7000"/>
            </a:srgbClr>
          </a:solidFill>
          <a:ln>
            <a:solidFill>
              <a:srgbClr val="FF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4" name="Straight Connector 93"/>
          <p:cNvCxnSpPr/>
          <p:nvPr/>
        </p:nvCxnSpPr>
        <p:spPr>
          <a:xfrm rot="16200000" flipV="1">
            <a:off x="4508825" y="3598087"/>
            <a:ext cx="757398" cy="348250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1" name="TextBox 160"/>
          <p:cNvSpPr txBox="1"/>
          <p:nvPr/>
        </p:nvSpPr>
        <p:spPr>
          <a:xfrm rot="19958453">
            <a:off x="6721932" y="1344743"/>
            <a:ext cx="517705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0.83m</a:t>
            </a:r>
            <a:endParaRPr lang="en-US" sz="800" dirty="0"/>
          </a:p>
        </p:txBody>
      </p:sp>
      <p:cxnSp>
        <p:nvCxnSpPr>
          <p:cNvPr id="162" name="Straight Connector 161"/>
          <p:cNvCxnSpPr/>
          <p:nvPr/>
        </p:nvCxnSpPr>
        <p:spPr>
          <a:xfrm rot="16200000" flipV="1">
            <a:off x="6863589" y="1899550"/>
            <a:ext cx="874914" cy="300650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/>
          <p:cNvCxnSpPr/>
          <p:nvPr/>
        </p:nvCxnSpPr>
        <p:spPr>
          <a:xfrm flipV="1">
            <a:off x="6959574" y="1539591"/>
            <a:ext cx="115933" cy="69385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 rot="3990882">
            <a:off x="7374285" y="1941113"/>
            <a:ext cx="8925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0.1678 </a:t>
            </a:r>
            <a:r>
              <a:rPr lang="en-US" sz="800" dirty="0" smtClean="0">
                <a:solidFill>
                  <a:srgbClr val="000000"/>
                </a:solidFill>
              </a:rPr>
              <a:t>m</a:t>
            </a:r>
            <a:endParaRPr lang="en-US" sz="800" dirty="0">
              <a:solidFill>
                <a:srgbClr val="000000"/>
              </a:solidFill>
            </a:endParaRPr>
          </a:p>
        </p:txBody>
      </p:sp>
      <p:cxnSp>
        <p:nvCxnSpPr>
          <p:cNvPr id="116" name="Straight Connector 115"/>
          <p:cNvCxnSpPr/>
          <p:nvPr/>
        </p:nvCxnSpPr>
        <p:spPr>
          <a:xfrm flipV="1">
            <a:off x="5904490" y="1062275"/>
            <a:ext cx="2790167" cy="1673823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7" name="Can 136"/>
          <p:cNvSpPr/>
          <p:nvPr/>
        </p:nvSpPr>
        <p:spPr>
          <a:xfrm rot="14700000">
            <a:off x="6566677" y="2300801"/>
            <a:ext cx="58258" cy="344157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Can 137"/>
          <p:cNvSpPr/>
          <p:nvPr/>
        </p:nvSpPr>
        <p:spPr>
          <a:xfrm rot="14580000">
            <a:off x="7124437" y="2066799"/>
            <a:ext cx="77270" cy="258914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Can 146"/>
          <p:cNvSpPr/>
          <p:nvPr/>
        </p:nvSpPr>
        <p:spPr>
          <a:xfrm rot="14361474">
            <a:off x="6484343" y="2184499"/>
            <a:ext cx="88642" cy="348983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Can 150"/>
          <p:cNvSpPr/>
          <p:nvPr/>
        </p:nvSpPr>
        <p:spPr>
          <a:xfrm rot="14520000">
            <a:off x="7558719" y="1322744"/>
            <a:ext cx="83851" cy="790734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Can 151"/>
          <p:cNvSpPr/>
          <p:nvPr/>
        </p:nvSpPr>
        <p:spPr>
          <a:xfrm rot="14640000">
            <a:off x="7629225" y="1549717"/>
            <a:ext cx="101315" cy="786317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Can 173"/>
          <p:cNvSpPr/>
          <p:nvPr/>
        </p:nvSpPr>
        <p:spPr>
          <a:xfrm rot="14270477">
            <a:off x="7034095" y="1897619"/>
            <a:ext cx="82824" cy="253743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5" name="Straight Connector 174"/>
          <p:cNvCxnSpPr/>
          <p:nvPr/>
        </p:nvCxnSpPr>
        <p:spPr>
          <a:xfrm flipV="1">
            <a:off x="7605973" y="1104788"/>
            <a:ext cx="1122048" cy="610186"/>
          </a:xfrm>
          <a:prstGeom prst="line">
            <a:avLst/>
          </a:prstGeom>
          <a:ln w="19050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Arrow Connector 177"/>
          <p:cNvCxnSpPr>
            <a:stCxn id="152" idx="3"/>
          </p:cNvCxnSpPr>
          <p:nvPr/>
        </p:nvCxnSpPr>
        <p:spPr>
          <a:xfrm flipH="1" flipV="1">
            <a:off x="7954963" y="1515901"/>
            <a:ext cx="78288" cy="254625"/>
          </a:xfrm>
          <a:prstGeom prst="straightConnector1">
            <a:avLst/>
          </a:prstGeom>
          <a:ln w="6350">
            <a:solidFill>
              <a:srgbClr val="00009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Arrow Connector 191"/>
          <p:cNvCxnSpPr/>
          <p:nvPr/>
        </p:nvCxnSpPr>
        <p:spPr>
          <a:xfrm rot="16200000" flipH="1">
            <a:off x="6646736" y="2145655"/>
            <a:ext cx="109371" cy="62412"/>
          </a:xfrm>
          <a:prstGeom prst="straightConnector1">
            <a:avLst/>
          </a:prstGeom>
          <a:ln w="6350">
            <a:solidFill>
              <a:schemeClr val="tx1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Arrow Connector 194"/>
          <p:cNvCxnSpPr/>
          <p:nvPr/>
        </p:nvCxnSpPr>
        <p:spPr>
          <a:xfrm rot="16200000" flipV="1">
            <a:off x="6718130" y="2302385"/>
            <a:ext cx="98183" cy="34085"/>
          </a:xfrm>
          <a:prstGeom prst="straightConnector1">
            <a:avLst/>
          </a:prstGeom>
          <a:ln w="6350">
            <a:solidFill>
              <a:schemeClr val="tx1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2" name="TextBox 221"/>
          <p:cNvSpPr txBox="1"/>
          <p:nvPr/>
        </p:nvSpPr>
        <p:spPr>
          <a:xfrm rot="3920164">
            <a:off x="7585221" y="1627330"/>
            <a:ext cx="6140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0.1733 m</a:t>
            </a:r>
            <a:endParaRPr lang="en-US" sz="800" dirty="0"/>
          </a:p>
        </p:txBody>
      </p:sp>
      <p:sp>
        <p:nvSpPr>
          <p:cNvPr id="233" name="Can 232"/>
          <p:cNvSpPr/>
          <p:nvPr/>
        </p:nvSpPr>
        <p:spPr>
          <a:xfrm rot="14561991">
            <a:off x="8083016" y="1528595"/>
            <a:ext cx="427962" cy="225293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Can 233"/>
          <p:cNvSpPr/>
          <p:nvPr/>
        </p:nvSpPr>
        <p:spPr>
          <a:xfrm rot="14629400">
            <a:off x="8227366" y="1446659"/>
            <a:ext cx="427962" cy="242866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6" name="Straight Arrow Connector 235"/>
          <p:cNvCxnSpPr/>
          <p:nvPr/>
        </p:nvCxnSpPr>
        <p:spPr>
          <a:xfrm rot="16200000" flipV="1">
            <a:off x="8381468" y="1443765"/>
            <a:ext cx="397543" cy="134194"/>
          </a:xfrm>
          <a:prstGeom prst="straightConnector1">
            <a:avLst/>
          </a:prstGeom>
          <a:ln w="6350">
            <a:solidFill>
              <a:srgbClr val="000090"/>
            </a:solidFill>
            <a:headEnd type="arrow" w="sm" len="sm"/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6" name="Straight Arrow Connector 245"/>
          <p:cNvCxnSpPr/>
          <p:nvPr/>
        </p:nvCxnSpPr>
        <p:spPr>
          <a:xfrm rot="16200000" flipH="1">
            <a:off x="8458457" y="1065847"/>
            <a:ext cx="109371" cy="62412"/>
          </a:xfrm>
          <a:prstGeom prst="straightConnector1">
            <a:avLst/>
          </a:prstGeom>
          <a:ln w="6350">
            <a:solidFill>
              <a:schemeClr val="tx1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9" name="TextBox 248"/>
          <p:cNvSpPr txBox="1"/>
          <p:nvPr/>
        </p:nvSpPr>
        <p:spPr>
          <a:xfrm rot="4054972">
            <a:off x="8511059" y="1190820"/>
            <a:ext cx="27255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0.32 m</a:t>
            </a:r>
            <a:endParaRPr lang="en-US" sz="800" dirty="0"/>
          </a:p>
        </p:txBody>
      </p:sp>
      <p:cxnSp>
        <p:nvCxnSpPr>
          <p:cNvPr id="250" name="Straight Connector 249"/>
          <p:cNvCxnSpPr/>
          <p:nvPr/>
        </p:nvCxnSpPr>
        <p:spPr>
          <a:xfrm rot="16200000" flipV="1">
            <a:off x="6790157" y="2013645"/>
            <a:ext cx="823665" cy="281919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Can 114"/>
          <p:cNvSpPr/>
          <p:nvPr/>
        </p:nvSpPr>
        <p:spPr>
          <a:xfrm rot="14360232">
            <a:off x="5414948" y="2467502"/>
            <a:ext cx="818878" cy="587889"/>
          </a:xfrm>
          <a:prstGeom prst="can">
            <a:avLst>
              <a:gd name="adj" fmla="val 36514"/>
            </a:avLst>
          </a:prstGeom>
          <a:solidFill>
            <a:srgbClr val="FF0000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327830" y="1468263"/>
            <a:ext cx="8319506" cy="4107405"/>
          </a:xfrm>
          <a:prstGeom prst="line">
            <a:avLst/>
          </a:prstGeom>
          <a:ln w="15875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 rot="20257593">
            <a:off x="5593231" y="2945003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 rot="20257593">
            <a:off x="5808611" y="2840170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20257593">
            <a:off x="6029218" y="2731561"/>
            <a:ext cx="37792" cy="43531"/>
          </a:xfrm>
          <a:prstGeom prst="ellipse">
            <a:avLst/>
          </a:prstGeom>
          <a:solidFill>
            <a:srgbClr val="000090"/>
          </a:solidFill>
          <a:ln w="15875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/>
          <p:cNvCxnSpPr>
            <a:stCxn id="90" idx="0"/>
            <a:endCxn id="90" idx="2"/>
          </p:cNvCxnSpPr>
          <p:nvPr/>
        </p:nvCxnSpPr>
        <p:spPr>
          <a:xfrm rot="16200000" flipH="1">
            <a:off x="5490042" y="2551893"/>
            <a:ext cx="700687" cy="422522"/>
          </a:xfrm>
          <a:prstGeom prst="line">
            <a:avLst/>
          </a:prstGeom>
          <a:ln w="15875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Oval 86"/>
          <p:cNvSpPr/>
          <p:nvPr/>
        </p:nvSpPr>
        <p:spPr>
          <a:xfrm rot="20257593" flipV="1">
            <a:off x="5809233" y="2704574"/>
            <a:ext cx="37792" cy="26417"/>
          </a:xfrm>
          <a:prstGeom prst="ellipse">
            <a:avLst/>
          </a:prstGeom>
          <a:noFill/>
          <a:ln w="15875"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9" name="Straight Connector 138"/>
          <p:cNvCxnSpPr/>
          <p:nvPr/>
        </p:nvCxnSpPr>
        <p:spPr>
          <a:xfrm rot="14857593" flipV="1">
            <a:off x="5636418" y="2518068"/>
            <a:ext cx="346048" cy="19023"/>
          </a:xfrm>
          <a:prstGeom prst="line">
            <a:avLst/>
          </a:prstGeom>
          <a:ln w="6350"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5" name="Can 134"/>
          <p:cNvSpPr/>
          <p:nvPr/>
        </p:nvSpPr>
        <p:spPr>
          <a:xfrm rot="14520000">
            <a:off x="5815584" y="2551964"/>
            <a:ext cx="79857" cy="401993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Can 139"/>
          <p:cNvSpPr/>
          <p:nvPr/>
        </p:nvSpPr>
        <p:spPr>
          <a:xfrm rot="14700000">
            <a:off x="5874928" y="2625163"/>
            <a:ext cx="59738" cy="397576"/>
          </a:xfrm>
          <a:prstGeom prst="can">
            <a:avLst/>
          </a:prstGeom>
          <a:solidFill>
            <a:srgbClr val="CCFFCC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1" name="Straight Arrow Connector 250"/>
          <p:cNvCxnSpPr/>
          <p:nvPr/>
        </p:nvCxnSpPr>
        <p:spPr>
          <a:xfrm rot="16200000" flipV="1">
            <a:off x="5438634" y="3058749"/>
            <a:ext cx="131699" cy="42648"/>
          </a:xfrm>
          <a:prstGeom prst="straightConnector1">
            <a:avLst/>
          </a:prstGeom>
          <a:ln w="6350">
            <a:solidFill>
              <a:schemeClr val="tx1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2" name="Straight Arrow Connector 251"/>
          <p:cNvCxnSpPr/>
          <p:nvPr/>
        </p:nvCxnSpPr>
        <p:spPr>
          <a:xfrm rot="16200000" flipH="1">
            <a:off x="5390446" y="2894201"/>
            <a:ext cx="109371" cy="62412"/>
          </a:xfrm>
          <a:prstGeom prst="straightConnector1">
            <a:avLst/>
          </a:prstGeom>
          <a:ln w="6350">
            <a:solidFill>
              <a:schemeClr val="tx1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2" name="Straight Arrow Connector 271"/>
          <p:cNvCxnSpPr/>
          <p:nvPr/>
        </p:nvCxnSpPr>
        <p:spPr>
          <a:xfrm rot="16200000" flipH="1">
            <a:off x="7529080" y="1789449"/>
            <a:ext cx="233888" cy="80102"/>
          </a:xfrm>
          <a:prstGeom prst="straightConnector1">
            <a:avLst/>
          </a:prstGeom>
          <a:ln w="6350">
            <a:solidFill>
              <a:srgbClr val="00009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3" name="Straight Connector 282"/>
          <p:cNvCxnSpPr/>
          <p:nvPr/>
        </p:nvCxnSpPr>
        <p:spPr>
          <a:xfrm flipV="1">
            <a:off x="4732061" y="751762"/>
            <a:ext cx="2528128" cy="2630996"/>
          </a:xfrm>
          <a:prstGeom prst="line">
            <a:avLst/>
          </a:prstGeom>
          <a:ln w="6350">
            <a:solidFill>
              <a:srgbClr val="00009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0" name="Straight Connector 289"/>
          <p:cNvCxnSpPr>
            <a:stCxn id="137" idx="1"/>
          </p:cNvCxnSpPr>
          <p:nvPr/>
        </p:nvCxnSpPr>
        <p:spPr>
          <a:xfrm rot="10800000" flipH="1">
            <a:off x="6439850" y="1358393"/>
            <a:ext cx="2409690" cy="1187210"/>
          </a:xfrm>
          <a:prstGeom prst="line">
            <a:avLst/>
          </a:prstGeom>
          <a:ln w="6350">
            <a:solidFill>
              <a:srgbClr val="00009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6" name="TextBox 295"/>
          <p:cNvSpPr txBox="1"/>
          <p:nvPr/>
        </p:nvSpPr>
        <p:spPr>
          <a:xfrm>
            <a:off x="5586368" y="5656340"/>
            <a:ext cx="138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x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297" name="TextBox 296"/>
          <p:cNvSpPr txBox="1"/>
          <p:nvPr/>
        </p:nvSpPr>
        <p:spPr>
          <a:xfrm>
            <a:off x="7295959" y="567096"/>
            <a:ext cx="139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y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298" name="TextBox 297"/>
          <p:cNvSpPr txBox="1"/>
          <p:nvPr/>
        </p:nvSpPr>
        <p:spPr>
          <a:xfrm>
            <a:off x="8654668" y="1151739"/>
            <a:ext cx="133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z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299" name="TextBox 298"/>
          <p:cNvSpPr txBox="1"/>
          <p:nvPr/>
        </p:nvSpPr>
        <p:spPr>
          <a:xfrm>
            <a:off x="8171751" y="1890625"/>
            <a:ext cx="826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Electron </a:t>
            </a:r>
          </a:p>
          <a:p>
            <a:r>
              <a:rPr lang="en-US" sz="1000" dirty="0" smtClean="0"/>
              <a:t>quadrupoles</a:t>
            </a:r>
            <a:endParaRPr lang="en-US" sz="1000" dirty="0"/>
          </a:p>
        </p:txBody>
      </p:sp>
      <p:sp>
        <p:nvSpPr>
          <p:cNvPr id="300" name="TextBox 299"/>
          <p:cNvSpPr txBox="1"/>
          <p:nvPr/>
        </p:nvSpPr>
        <p:spPr>
          <a:xfrm rot="20043940">
            <a:off x="5139400" y="1530903"/>
            <a:ext cx="7329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90"/>
                </a:solidFill>
              </a:rPr>
              <a:t>Combined function</a:t>
            </a:r>
          </a:p>
          <a:p>
            <a:pPr algn="ctr"/>
            <a:r>
              <a:rPr lang="en-US" sz="1000" dirty="0" smtClean="0">
                <a:solidFill>
                  <a:srgbClr val="000090"/>
                </a:solidFill>
              </a:rPr>
              <a:t>magnet</a:t>
            </a:r>
            <a:endParaRPr lang="en-US" sz="1000" dirty="0">
              <a:solidFill>
                <a:srgbClr val="000090"/>
              </a:solidFill>
            </a:endParaRPr>
          </a:p>
        </p:txBody>
      </p:sp>
      <p:sp>
        <p:nvSpPr>
          <p:cNvPr id="301" name="TextBox 300"/>
          <p:cNvSpPr txBox="1"/>
          <p:nvPr/>
        </p:nvSpPr>
        <p:spPr>
          <a:xfrm rot="20058301">
            <a:off x="6438876" y="1179442"/>
            <a:ext cx="5816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90"/>
                </a:solidFill>
              </a:rPr>
              <a:t>Quad 3</a:t>
            </a:r>
            <a:endParaRPr lang="en-US" sz="1000" dirty="0">
              <a:solidFill>
                <a:srgbClr val="000090"/>
              </a:solidFill>
            </a:endParaRPr>
          </a:p>
        </p:txBody>
      </p:sp>
      <p:sp>
        <p:nvSpPr>
          <p:cNvPr id="302" name="TextBox 301"/>
          <p:cNvSpPr txBox="1"/>
          <p:nvPr/>
        </p:nvSpPr>
        <p:spPr>
          <a:xfrm rot="20092483">
            <a:off x="5924763" y="1441070"/>
            <a:ext cx="5844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90"/>
                </a:solidFill>
              </a:rPr>
              <a:t>Quad 2</a:t>
            </a:r>
            <a:endParaRPr lang="en-US" sz="1000" dirty="0">
              <a:solidFill>
                <a:srgbClr val="000090"/>
              </a:solidFill>
            </a:endParaRPr>
          </a:p>
        </p:txBody>
      </p:sp>
      <p:sp>
        <p:nvSpPr>
          <p:cNvPr id="303" name="TextBox 302"/>
          <p:cNvSpPr txBox="1"/>
          <p:nvPr/>
        </p:nvSpPr>
        <p:spPr>
          <a:xfrm rot="20120667">
            <a:off x="7177261" y="1287997"/>
            <a:ext cx="6215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000090"/>
                </a:solidFill>
              </a:rPr>
              <a:t>Dipole</a:t>
            </a:r>
            <a:endParaRPr lang="en-US" sz="1000" dirty="0">
              <a:solidFill>
                <a:srgbClr val="000090"/>
              </a:solidFill>
            </a:endParaRPr>
          </a:p>
        </p:txBody>
      </p:sp>
      <p:sp>
        <p:nvSpPr>
          <p:cNvPr id="120" name="Can 119"/>
          <p:cNvSpPr/>
          <p:nvPr/>
        </p:nvSpPr>
        <p:spPr>
          <a:xfrm rot="14430564">
            <a:off x="3162455" y="3725888"/>
            <a:ext cx="818878" cy="587889"/>
          </a:xfrm>
          <a:prstGeom prst="can">
            <a:avLst>
              <a:gd name="adj" fmla="val 36514"/>
            </a:avLst>
          </a:prstGeom>
          <a:solidFill>
            <a:srgbClr val="FF0000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 120"/>
          <p:cNvSpPr/>
          <p:nvPr/>
        </p:nvSpPr>
        <p:spPr>
          <a:xfrm rot="19837573">
            <a:off x="3383280" y="3611002"/>
            <a:ext cx="389412" cy="813816"/>
          </a:xfrm>
          <a:prstGeom prst="rect">
            <a:avLst/>
          </a:prstGeom>
          <a:solidFill>
            <a:srgbClr val="0000FF">
              <a:alpha val="11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2" name="Straight Arrow Connector 121"/>
          <p:cNvCxnSpPr/>
          <p:nvPr/>
        </p:nvCxnSpPr>
        <p:spPr>
          <a:xfrm flipV="1">
            <a:off x="3886716" y="3762632"/>
            <a:ext cx="990137" cy="489697"/>
          </a:xfrm>
          <a:prstGeom prst="straightConnector1">
            <a:avLst/>
          </a:prstGeom>
          <a:ln w="6350">
            <a:solidFill>
              <a:srgbClr val="00009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3" name="Can 122"/>
          <p:cNvSpPr/>
          <p:nvPr/>
        </p:nvSpPr>
        <p:spPr>
          <a:xfrm rot="14340000">
            <a:off x="3545733" y="3840797"/>
            <a:ext cx="73969" cy="401993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Can 124"/>
          <p:cNvSpPr/>
          <p:nvPr/>
        </p:nvSpPr>
        <p:spPr>
          <a:xfrm rot="14700000">
            <a:off x="3529193" y="3782246"/>
            <a:ext cx="60186" cy="397576"/>
          </a:xfrm>
          <a:prstGeom prst="can">
            <a:avLst/>
          </a:prstGeom>
          <a:solidFill>
            <a:srgbClr val="CCFFCC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Can 127"/>
          <p:cNvSpPr/>
          <p:nvPr/>
        </p:nvSpPr>
        <p:spPr>
          <a:xfrm rot="14335600">
            <a:off x="2624328" y="4096512"/>
            <a:ext cx="818878" cy="540483"/>
          </a:xfrm>
          <a:prstGeom prst="can">
            <a:avLst>
              <a:gd name="adj" fmla="val 40125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/>
          <p:cNvSpPr/>
          <p:nvPr/>
        </p:nvSpPr>
        <p:spPr>
          <a:xfrm rot="19713019">
            <a:off x="2887752" y="3933971"/>
            <a:ext cx="336498" cy="822079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cxnSp>
        <p:nvCxnSpPr>
          <p:cNvPr id="131" name="Straight Arrow Connector 130"/>
          <p:cNvCxnSpPr/>
          <p:nvPr/>
        </p:nvCxnSpPr>
        <p:spPr>
          <a:xfrm flipV="1">
            <a:off x="3001805" y="3843217"/>
            <a:ext cx="260663" cy="151112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3" name="Can 142"/>
          <p:cNvSpPr/>
          <p:nvPr/>
        </p:nvSpPr>
        <p:spPr>
          <a:xfrm rot="14399050">
            <a:off x="2030647" y="4501191"/>
            <a:ext cx="818878" cy="424525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 rot="19806639">
            <a:off x="2331620" y="4305934"/>
            <a:ext cx="238773" cy="817108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5" name="Straight Arrow Connector 144"/>
          <p:cNvCxnSpPr/>
          <p:nvPr/>
        </p:nvCxnSpPr>
        <p:spPr>
          <a:xfrm flipV="1">
            <a:off x="2395309" y="4107268"/>
            <a:ext cx="339315" cy="200066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9" name="Can 148"/>
          <p:cNvSpPr/>
          <p:nvPr/>
        </p:nvSpPr>
        <p:spPr>
          <a:xfrm rot="14280000">
            <a:off x="3017520" y="4178808"/>
            <a:ext cx="77649" cy="348983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Can 152"/>
          <p:cNvSpPr/>
          <p:nvPr/>
        </p:nvSpPr>
        <p:spPr>
          <a:xfrm rot="14640000">
            <a:off x="2972676" y="4093573"/>
            <a:ext cx="58258" cy="344157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Can 158"/>
          <p:cNvSpPr/>
          <p:nvPr/>
        </p:nvSpPr>
        <p:spPr>
          <a:xfrm rot="14700000">
            <a:off x="2326933" y="4449527"/>
            <a:ext cx="68685" cy="251798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Can 162"/>
          <p:cNvSpPr/>
          <p:nvPr/>
        </p:nvSpPr>
        <p:spPr>
          <a:xfrm rot="14400000">
            <a:off x="2395728" y="4590288"/>
            <a:ext cx="82824" cy="247381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Can 164"/>
          <p:cNvSpPr/>
          <p:nvPr/>
        </p:nvSpPr>
        <p:spPr>
          <a:xfrm rot="14494022">
            <a:off x="1437197" y="4532675"/>
            <a:ext cx="818878" cy="978087"/>
          </a:xfrm>
          <a:prstGeom prst="can">
            <a:avLst>
              <a:gd name="adj" fmla="val 31862"/>
            </a:avLst>
          </a:prstGeom>
          <a:solidFill>
            <a:srgbClr val="FF0000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7" name="Straight Arrow Connector 166"/>
          <p:cNvCxnSpPr/>
          <p:nvPr/>
        </p:nvCxnSpPr>
        <p:spPr>
          <a:xfrm rot="600000" flipV="1">
            <a:off x="2009775" y="4394094"/>
            <a:ext cx="129116" cy="91053"/>
          </a:xfrm>
          <a:prstGeom prst="straightConnector1">
            <a:avLst/>
          </a:prstGeom>
          <a:ln w="15875">
            <a:solidFill>
              <a:srgbClr val="000090"/>
            </a:solidFill>
            <a:headEnd type="stealth" w="med" len="sm"/>
            <a:tailEnd type="stealth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8" name="Rectangle 167"/>
          <p:cNvSpPr/>
          <p:nvPr/>
        </p:nvSpPr>
        <p:spPr>
          <a:xfrm rot="19865735">
            <a:off x="1473834" y="4598460"/>
            <a:ext cx="749808" cy="814928"/>
          </a:xfrm>
          <a:prstGeom prst="rect">
            <a:avLst/>
          </a:prstGeom>
          <a:solidFill>
            <a:srgbClr val="0000FF">
              <a:alpha val="9000"/>
            </a:srgbClr>
          </a:solidFill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9" name="Straight Connector 168"/>
          <p:cNvCxnSpPr/>
          <p:nvPr/>
        </p:nvCxnSpPr>
        <p:spPr>
          <a:xfrm flipV="1">
            <a:off x="2625251" y="2754273"/>
            <a:ext cx="3256091" cy="1808202"/>
          </a:xfrm>
          <a:prstGeom prst="line">
            <a:avLst/>
          </a:prstGeom>
          <a:ln w="19050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1"/>
          <p:cNvCxnSpPr/>
          <p:nvPr/>
        </p:nvCxnSpPr>
        <p:spPr>
          <a:xfrm flipV="1">
            <a:off x="610060" y="4562475"/>
            <a:ext cx="2148047" cy="1189516"/>
          </a:xfrm>
          <a:prstGeom prst="line">
            <a:avLst/>
          </a:prstGeom>
          <a:ln w="19050">
            <a:solidFill>
              <a:srgbClr val="0000FF"/>
            </a:solidFill>
            <a:headEnd type="stealth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flipV="1">
            <a:off x="724588" y="4033870"/>
            <a:ext cx="2865265" cy="1717914"/>
          </a:xfrm>
          <a:prstGeom prst="line">
            <a:avLst/>
          </a:prstGeom>
          <a:ln w="6350">
            <a:solidFill>
              <a:srgbClr val="00009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Connector 203"/>
          <p:cNvCxnSpPr>
            <a:cxnSpLocks noChangeAspect="1"/>
          </p:cNvCxnSpPr>
          <p:nvPr/>
        </p:nvCxnSpPr>
        <p:spPr>
          <a:xfrm flipV="1">
            <a:off x="1846636" y="4032504"/>
            <a:ext cx="1741568" cy="1035972"/>
          </a:xfrm>
          <a:prstGeom prst="line">
            <a:avLst/>
          </a:prstGeom>
          <a:ln w="19050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4" name="Can 213"/>
          <p:cNvSpPr/>
          <p:nvPr/>
        </p:nvSpPr>
        <p:spPr>
          <a:xfrm rot="14587095">
            <a:off x="1072648" y="5003909"/>
            <a:ext cx="427962" cy="193975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Can 214"/>
          <p:cNvSpPr/>
          <p:nvPr/>
        </p:nvSpPr>
        <p:spPr>
          <a:xfrm rot="14630842">
            <a:off x="914177" y="5065097"/>
            <a:ext cx="427962" cy="225293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Can 219"/>
          <p:cNvSpPr/>
          <p:nvPr/>
        </p:nvSpPr>
        <p:spPr>
          <a:xfrm rot="14581033">
            <a:off x="733152" y="5146071"/>
            <a:ext cx="427962" cy="242866"/>
          </a:xfrm>
          <a:prstGeom prst="can">
            <a:avLst>
              <a:gd name="adj" fmla="val 50000"/>
            </a:avLst>
          </a:prstGeom>
          <a:solidFill>
            <a:srgbClr val="0000FF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Can 222"/>
          <p:cNvSpPr/>
          <p:nvPr/>
        </p:nvSpPr>
        <p:spPr>
          <a:xfrm rot="14400000">
            <a:off x="1819656" y="4654296"/>
            <a:ext cx="83851" cy="790734"/>
          </a:xfrm>
          <a:prstGeom prst="can">
            <a:avLst/>
          </a:prstGeom>
          <a:solidFill>
            <a:srgbClr val="FFFF00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Can 223"/>
          <p:cNvSpPr/>
          <p:nvPr/>
        </p:nvSpPr>
        <p:spPr>
          <a:xfrm rot="14640000">
            <a:off x="1714643" y="4475068"/>
            <a:ext cx="101315" cy="781899"/>
          </a:xfrm>
          <a:prstGeom prst="can">
            <a:avLst/>
          </a:prstGeom>
          <a:solidFill>
            <a:srgbClr val="3366FF">
              <a:alpha val="21000"/>
            </a:srgbClr>
          </a:solidFill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TextBox 224"/>
          <p:cNvSpPr txBox="1"/>
          <p:nvPr/>
        </p:nvSpPr>
        <p:spPr>
          <a:xfrm rot="19986783">
            <a:off x="4092173" y="3825508"/>
            <a:ext cx="595843" cy="215444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800" dirty="0" smtClean="0"/>
              <a:t>4.50 m</a:t>
            </a:r>
            <a:endParaRPr lang="en-US" sz="800" dirty="0"/>
          </a:p>
        </p:txBody>
      </p:sp>
      <p:sp>
        <p:nvSpPr>
          <p:cNvPr id="257" name="TextBox 256"/>
          <p:cNvSpPr txBox="1"/>
          <p:nvPr/>
        </p:nvSpPr>
        <p:spPr>
          <a:xfrm rot="19857241">
            <a:off x="3162441" y="1453580"/>
            <a:ext cx="1732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90"/>
                </a:solidFill>
              </a:rPr>
              <a:t>Solenoid aligned </a:t>
            </a:r>
          </a:p>
          <a:p>
            <a:pPr algn="ctr"/>
            <a:r>
              <a:rPr lang="en-US" dirty="0" smtClean="0">
                <a:solidFill>
                  <a:srgbClr val="000090"/>
                </a:solidFill>
              </a:rPr>
              <a:t>with ion beam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 rot="20069656">
            <a:off x="6062414" y="967073"/>
            <a:ext cx="810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INSIDE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 rot="20008829">
            <a:off x="1279207" y="3266510"/>
            <a:ext cx="1015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OUTSIDE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170903" y="5751989"/>
            <a:ext cx="570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ions</a:t>
            </a:r>
            <a:endParaRPr lang="en-US" dirty="0"/>
          </a:p>
        </p:txBody>
      </p:sp>
      <p:sp>
        <p:nvSpPr>
          <p:cNvPr id="176" name="TextBox 175"/>
          <p:cNvSpPr txBox="1"/>
          <p:nvPr/>
        </p:nvSpPr>
        <p:spPr>
          <a:xfrm rot="20038628">
            <a:off x="0" y="4898263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electrons</a:t>
            </a:r>
            <a:endParaRPr lang="en-US" dirty="0"/>
          </a:p>
        </p:txBody>
      </p:sp>
      <p:cxnSp>
        <p:nvCxnSpPr>
          <p:cNvPr id="179" name="Straight Arrow Connector 178"/>
          <p:cNvCxnSpPr/>
          <p:nvPr/>
        </p:nvCxnSpPr>
        <p:spPr>
          <a:xfrm flipV="1">
            <a:off x="327830" y="5448723"/>
            <a:ext cx="282230" cy="1269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6" name="Can 225"/>
          <p:cNvSpPr/>
          <p:nvPr/>
        </p:nvSpPr>
        <p:spPr>
          <a:xfrm rot="14432463">
            <a:off x="3004914" y="2667353"/>
            <a:ext cx="2881735" cy="1901122"/>
          </a:xfrm>
          <a:prstGeom prst="can">
            <a:avLst>
              <a:gd name="adj" fmla="val 20476"/>
            </a:avLst>
          </a:prstGeom>
          <a:solidFill>
            <a:srgbClr val="FF0000">
              <a:alpha val="32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7" name="Straight Arrow Connector 176"/>
          <p:cNvCxnSpPr/>
          <p:nvPr/>
        </p:nvCxnSpPr>
        <p:spPr>
          <a:xfrm flipV="1">
            <a:off x="4796036" y="3319511"/>
            <a:ext cx="617889" cy="304421"/>
          </a:xfrm>
          <a:prstGeom prst="straightConnector1">
            <a:avLst/>
          </a:prstGeom>
          <a:ln w="6350">
            <a:solidFill>
              <a:srgbClr val="000090"/>
            </a:solidFill>
            <a:headEnd type="stealth" w="lg" len="lg"/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 rot="19945818">
            <a:off x="4810186" y="3246727"/>
            <a:ext cx="4490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2.5 m</a:t>
            </a:r>
            <a:endParaRPr lang="en-US" sz="900" dirty="0"/>
          </a:p>
        </p:txBody>
      </p:sp>
      <p:sp>
        <p:nvSpPr>
          <p:cNvPr id="180" name="TextBox 179"/>
          <p:cNvSpPr txBox="1"/>
          <p:nvPr/>
        </p:nvSpPr>
        <p:spPr>
          <a:xfrm>
            <a:off x="252063" y="396013"/>
            <a:ext cx="394576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From: </a:t>
            </a:r>
            <a:r>
              <a:rPr lang="en-US" dirty="0" err="1" smtClean="0"/>
              <a:t>Dejan</a:t>
            </a:r>
            <a:r>
              <a:rPr lang="en-US" dirty="0" smtClean="0"/>
              <a:t> </a:t>
            </a:r>
            <a:r>
              <a:rPr lang="en-US" dirty="0" err="1"/>
              <a:t>Trbojevic</a:t>
            </a:r>
            <a:r>
              <a:rPr lang="en-US" dirty="0"/>
              <a:t> (BNL</a:t>
            </a:r>
            <a:r>
              <a:rPr lang="en-US" dirty="0" smtClean="0"/>
              <a:t>)</a:t>
            </a:r>
          </a:p>
          <a:p>
            <a:pPr algn="ctr"/>
            <a:r>
              <a:rPr lang="en-US" dirty="0" smtClean="0"/>
              <a:t>  </a:t>
            </a:r>
            <a:r>
              <a:rPr lang="en-US" b="1" dirty="0"/>
              <a:t>EIC RD </a:t>
            </a:r>
            <a:r>
              <a:rPr lang="en-US" b="1" dirty="0" smtClean="0"/>
              <a:t>Simulation</a:t>
            </a:r>
            <a:r>
              <a:rPr lang="en-US" dirty="0" smtClean="0"/>
              <a:t> </a:t>
            </a:r>
            <a:r>
              <a:rPr lang="en-US" dirty="0"/>
              <a:t>9th of October 2012</a:t>
            </a:r>
            <a:endParaRPr lang="en-US" b="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3B142-2652-794A-A84B-EB2692FA93A4}" type="datetime1">
              <a:rPr lang="en-US" smtClean="0"/>
              <a:t>10/24/2013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28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1-10-31 at 3.59.40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07583" cy="64928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4836"/>
          </a:xfrm>
        </p:spPr>
        <p:txBody>
          <a:bodyPr/>
          <a:lstStyle/>
          <a:p>
            <a:pPr algn="r"/>
            <a:r>
              <a:rPr lang="en-US" dirty="0" smtClean="0">
                <a:solidFill>
                  <a:srgbClr val="000090"/>
                </a:solidFill>
                <a:latin typeface="Comic Sans MS"/>
              </a:rPr>
              <a:t>Q2</a:t>
            </a:r>
            <a:endParaRPr lang="en-US" dirty="0">
              <a:solidFill>
                <a:srgbClr val="000090"/>
              </a:solidFill>
              <a:latin typeface="Comic Sans M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50632" y="3813048"/>
            <a:ext cx="456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050632" y="4115191"/>
            <a:ext cx="494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left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050632" y="4343400"/>
            <a:ext cx="106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1.5157 m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023360" y="4617720"/>
            <a:ext cx="961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200 T/m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142965" y="4892040"/>
            <a:ext cx="4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 G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142965" y="5144302"/>
            <a:ext cx="839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90 mm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145539" y="5397500"/>
            <a:ext cx="839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 mm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152071" y="1260929"/>
            <a:ext cx="101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82.3 mm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662666" y="0"/>
            <a:ext cx="1482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103.4675 mm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037806" y="5715000"/>
            <a:ext cx="1014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82.3 mm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037806" y="5989320"/>
            <a:ext cx="1482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103.4675 mm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971919" y="2015813"/>
            <a:ext cx="2097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Hadron Aperture Q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19" name="Oval 18"/>
          <p:cNvSpPr/>
          <p:nvPr/>
        </p:nvSpPr>
        <p:spPr>
          <a:xfrm>
            <a:off x="6399153" y="3270108"/>
            <a:ext cx="1345481" cy="1316077"/>
          </a:xfrm>
          <a:prstGeom prst="ellipse">
            <a:avLst/>
          </a:prstGeom>
          <a:solidFill>
            <a:srgbClr val="3366FF">
              <a:alpha val="21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249687" y="3695172"/>
            <a:ext cx="494945" cy="481260"/>
          </a:xfrm>
          <a:prstGeom prst="ellipse">
            <a:avLst/>
          </a:prstGeom>
          <a:solidFill>
            <a:srgbClr val="FF0000">
              <a:alpha val="21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970016" y="3718137"/>
            <a:ext cx="215660" cy="420018"/>
          </a:xfrm>
          <a:prstGeom prst="ellipse">
            <a:avLst/>
          </a:prstGeom>
          <a:solidFill>
            <a:srgbClr val="FF0000">
              <a:alpha val="21000"/>
            </a:srgbClr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5181697" y="3928147"/>
            <a:ext cx="3962303" cy="2331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endCxn id="19" idx="2"/>
          </p:cNvCxnSpPr>
          <p:nvPr/>
        </p:nvCxnSpPr>
        <p:spPr>
          <a:xfrm rot="16200000" flipH="1">
            <a:off x="5906234" y="3435227"/>
            <a:ext cx="983432" cy="240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6396748" y="3005559"/>
            <a:ext cx="1347886" cy="2331"/>
          </a:xfrm>
          <a:prstGeom prst="straightConnector1">
            <a:avLst/>
          </a:prstGeom>
          <a:ln w="6350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6504427" y="4221856"/>
            <a:ext cx="1979551" cy="240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endCxn id="21" idx="6"/>
          </p:cNvCxnSpPr>
          <p:nvPr/>
        </p:nvCxnSpPr>
        <p:spPr>
          <a:xfrm rot="5400000">
            <a:off x="7155173" y="3343937"/>
            <a:ext cx="1181325" cy="240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658031" y="2636227"/>
            <a:ext cx="839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90 mm</a:t>
            </a:r>
            <a:endParaRPr lang="en-US" dirty="0"/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6030003" y="4165785"/>
            <a:ext cx="2094097" cy="158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7077846" y="5066463"/>
            <a:ext cx="417559" cy="1588"/>
          </a:xfrm>
          <a:prstGeom prst="straightConnector1">
            <a:avLst/>
          </a:prstGeom>
          <a:ln w="6350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981835" y="4756219"/>
            <a:ext cx="7652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omic Sans MS"/>
              </a:rPr>
              <a:t>13.8 mm</a:t>
            </a:r>
            <a:endParaRPr lang="en-US" sz="1200" dirty="0">
              <a:latin typeface="Comic Sans MS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 rot="5400000">
            <a:off x="6236375" y="4886691"/>
            <a:ext cx="1901778" cy="158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rot="5400000">
            <a:off x="6022022" y="4887997"/>
            <a:ext cx="1897577" cy="158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6970015" y="5696712"/>
            <a:ext cx="217249" cy="1588"/>
          </a:xfrm>
          <a:prstGeom prst="straightConnector1">
            <a:avLst/>
          </a:prstGeom>
          <a:ln w="6350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971919" y="5837578"/>
            <a:ext cx="28543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omic Sans MS"/>
              </a:rPr>
              <a:t>6</a:t>
            </a:r>
            <a:r>
              <a:rPr lang="en-US" sz="1200" dirty="0" smtClean="0">
                <a:latin typeface="Wingdings"/>
                <a:ea typeface="Wingdings"/>
                <a:cs typeface="Wingdings"/>
              </a:rPr>
              <a:t></a:t>
            </a:r>
            <a:r>
              <a:rPr lang="en-US" sz="1200" dirty="0" smtClean="0">
                <a:latin typeface="Lucida Grande"/>
                <a:ea typeface="Lucida Grande"/>
                <a:cs typeface="Lucida Grande"/>
              </a:rPr>
              <a:t>σ</a:t>
            </a:r>
            <a:r>
              <a:rPr lang="en-US" sz="1200" dirty="0" smtClean="0">
                <a:latin typeface="ＭＳ ゴシック"/>
                <a:ea typeface="ＭＳ ゴシック"/>
                <a:cs typeface="ＭＳ ゴシック"/>
              </a:rPr>
              <a:t>=</a:t>
            </a:r>
            <a:r>
              <a:rPr lang="en-US" sz="1200" dirty="0" smtClean="0">
                <a:latin typeface="Comic Sans MS"/>
              </a:rPr>
              <a:t>6</a:t>
            </a:r>
            <a:r>
              <a:rPr lang="en-US" sz="1200" dirty="0" smtClean="0">
                <a:latin typeface="ＭＳ ゴシック"/>
                <a:ea typeface="ＭＳ ゴシック"/>
                <a:cs typeface="ＭＳ ゴシック"/>
              </a:rPr>
              <a:t> </a:t>
            </a:r>
            <a:r>
              <a:rPr lang="en-US" sz="1200" dirty="0" smtClean="0">
                <a:latin typeface="Wingdings"/>
                <a:ea typeface="Wingdings"/>
                <a:cs typeface="Wingdings"/>
              </a:rPr>
              <a:t></a:t>
            </a:r>
            <a:r>
              <a:rPr lang="en-US" sz="1600" dirty="0" smtClean="0">
                <a:latin typeface="ＭＳ ゴシック"/>
                <a:ea typeface="ＭＳ ゴシック"/>
                <a:cs typeface="ＭＳ ゴシック"/>
              </a:rPr>
              <a:t>√</a:t>
            </a:r>
            <a:r>
              <a:rPr lang="en-US" sz="1200" dirty="0" smtClean="0">
                <a:latin typeface="Comic Sans MS"/>
                <a:ea typeface="ＭＳ ゴシック"/>
                <a:cs typeface="ＭＳ ゴシック"/>
              </a:rPr>
              <a:t>916m</a:t>
            </a:r>
            <a:r>
              <a:rPr lang="en-US" sz="1200" dirty="0" smtClean="0">
                <a:latin typeface="Comic Sans MS"/>
                <a:ea typeface="Wingdings"/>
                <a:cs typeface="Wingdings"/>
              </a:rPr>
              <a:t></a:t>
            </a:r>
            <a:r>
              <a:rPr lang="en-US" sz="1200" dirty="0" smtClean="0">
                <a:latin typeface="Comic Sans MS"/>
                <a:ea typeface="ＭＳ ゴシック"/>
                <a:cs typeface="ＭＳ ゴシック"/>
              </a:rPr>
              <a:t>1.2/6</a:t>
            </a:r>
            <a:r>
              <a:rPr lang="en-US" sz="1200" dirty="0" smtClean="0">
                <a:latin typeface="Comic Sans MS"/>
                <a:ea typeface="Wingdings"/>
                <a:cs typeface="Wingdings"/>
              </a:rPr>
              <a:t>265.76=5 mm</a:t>
            </a:r>
            <a:endParaRPr lang="en-US" sz="1200" dirty="0">
              <a:latin typeface="Comic Sans M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42224" y="5328968"/>
            <a:ext cx="5636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omic Sans MS"/>
                <a:ea typeface="Wingdings"/>
                <a:cs typeface="Wingdings"/>
              </a:rPr>
              <a:t>5 mm</a:t>
            </a:r>
            <a:endParaRPr lang="en-US" sz="1200" dirty="0"/>
          </a:p>
        </p:txBody>
      </p:sp>
      <p:cxnSp>
        <p:nvCxnSpPr>
          <p:cNvPr id="36" name="Straight Connector 35"/>
          <p:cNvCxnSpPr/>
          <p:nvPr/>
        </p:nvCxnSpPr>
        <p:spPr>
          <a:xfrm>
            <a:off x="6766560" y="5934456"/>
            <a:ext cx="1437735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7795260" y="3558814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neutrons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4982595" y="1083430"/>
            <a:ext cx="394576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From: </a:t>
            </a:r>
            <a:r>
              <a:rPr lang="en-US" dirty="0" err="1" smtClean="0"/>
              <a:t>Dejan</a:t>
            </a:r>
            <a:r>
              <a:rPr lang="en-US" dirty="0" smtClean="0"/>
              <a:t> </a:t>
            </a:r>
            <a:r>
              <a:rPr lang="en-US" dirty="0" err="1"/>
              <a:t>Trbojevic</a:t>
            </a:r>
            <a:r>
              <a:rPr lang="en-US" dirty="0"/>
              <a:t> (BNL</a:t>
            </a:r>
            <a:r>
              <a:rPr lang="en-US" dirty="0" smtClean="0"/>
              <a:t>)</a:t>
            </a:r>
          </a:p>
          <a:p>
            <a:pPr algn="ctr"/>
            <a:r>
              <a:rPr lang="en-US" dirty="0" smtClean="0"/>
              <a:t>  </a:t>
            </a:r>
            <a:r>
              <a:rPr lang="en-US" b="1" dirty="0"/>
              <a:t>EIC RD </a:t>
            </a:r>
            <a:r>
              <a:rPr lang="en-US" b="1" dirty="0" smtClean="0"/>
              <a:t>Simulation</a:t>
            </a:r>
            <a:r>
              <a:rPr lang="en-US" dirty="0" smtClean="0"/>
              <a:t> </a:t>
            </a:r>
            <a:r>
              <a:rPr lang="en-US" dirty="0"/>
              <a:t>9th of October 2012</a:t>
            </a:r>
            <a:endParaRPr lang="en-US" b="1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F1A9C-E9E1-F444-A7BB-BAE0B93F7F35}" type="datetime1">
              <a:rPr lang="en-US" smtClean="0"/>
              <a:t>10/24/2013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84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20" y="35169"/>
            <a:ext cx="7966360" cy="530603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600201" y="5646003"/>
            <a:ext cx="5943599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From: </a:t>
            </a:r>
            <a:r>
              <a:rPr lang="en-US" sz="2400" b="1" dirty="0" err="1" smtClean="0"/>
              <a:t>Y.Hao</a:t>
            </a:r>
            <a:r>
              <a:rPr lang="en-US" sz="2400" b="1" dirty="0" smtClean="0"/>
              <a:t> </a:t>
            </a:r>
            <a:r>
              <a:rPr lang="en-US" sz="2400" b="1" dirty="0"/>
              <a:t>on behalf of </a:t>
            </a:r>
            <a:r>
              <a:rPr lang="en-US" sz="2400" b="1" dirty="0" err="1"/>
              <a:t>eRHIC</a:t>
            </a:r>
            <a:r>
              <a:rPr lang="en-US" sz="2400" b="1" dirty="0"/>
              <a:t> design team </a:t>
            </a:r>
            <a:endParaRPr lang="en-US" sz="2400" b="1" dirty="0" smtClean="0"/>
          </a:p>
          <a:p>
            <a:pPr algn="ctr"/>
            <a:r>
              <a:rPr lang="en-US" sz="2400" b="1" dirty="0" smtClean="0"/>
              <a:t>   </a:t>
            </a:r>
            <a:r>
              <a:rPr lang="en-US" sz="2400" b="1" dirty="0"/>
              <a:t>2012 RHIC &amp; AGS Annual User’s Meeting 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9BDFD-5AB1-494C-92C9-A3990CD82533}" type="datetime1">
              <a:rPr lang="en-US" smtClean="0"/>
              <a:t>10/24/2013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98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Tracking System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8EADA-AB9E-2444-A94E-4F5E7C8235F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DNP-2013 Meeting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62600" y="5334000"/>
            <a:ext cx="1026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GEM </a:t>
            </a:r>
            <a:r>
              <a:rPr lang="en-US" dirty="0" err="1" smtClean="0">
                <a:solidFill>
                  <a:prstClr val="black"/>
                </a:solidFill>
              </a:rPr>
              <a:t>Det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512" y="1562100"/>
            <a:ext cx="6276975" cy="3733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33512" y="5334000"/>
            <a:ext cx="91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Magnet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95600" y="4800600"/>
            <a:ext cx="1026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GEM </a:t>
            </a:r>
            <a:r>
              <a:rPr lang="en-US" dirty="0" err="1" smtClean="0">
                <a:solidFill>
                  <a:prstClr val="black"/>
                </a:solidFill>
              </a:rPr>
              <a:t>Det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24600" y="4648200"/>
            <a:ext cx="1293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Aerogel </a:t>
            </a:r>
            <a:r>
              <a:rPr lang="en-US" dirty="0" err="1" smtClean="0">
                <a:solidFill>
                  <a:prstClr val="black"/>
                </a:solidFill>
              </a:rPr>
              <a:t>Det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83709" y="2033899"/>
            <a:ext cx="548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TOF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4" name="Straight Arrow Connector 13"/>
          <p:cNvCxnSpPr>
            <a:stCxn id="11" idx="1"/>
          </p:cNvCxnSpPr>
          <p:nvPr/>
        </p:nvCxnSpPr>
        <p:spPr>
          <a:xfrm flipH="1">
            <a:off x="6324600" y="2218565"/>
            <a:ext cx="359109" cy="1846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845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Calorimeters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3C9E8-9777-7546-A1BD-61C822CAADD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DNP-2013 Meeting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3769" y="981835"/>
            <a:ext cx="3867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New technologies under consideration</a:t>
            </a:r>
            <a:r>
              <a:rPr lang="en-US" dirty="0" smtClean="0">
                <a:solidFill>
                  <a:prstClr val="black"/>
                </a:solidFill>
              </a:rPr>
              <a:t>:</a:t>
            </a:r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63769" y="1351167"/>
            <a:ext cx="8688265" cy="2807567"/>
            <a:chOff x="263769" y="1351167"/>
            <a:chExt cx="8688265" cy="3220833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6800" y="2029880"/>
              <a:ext cx="3657600" cy="25421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 descr="4x1fibers_crop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0600" y="2540149"/>
              <a:ext cx="3474720" cy="1422251"/>
            </a:xfrm>
            <a:prstGeom prst="rect">
              <a:avLst/>
            </a:prstGeom>
          </p:spPr>
        </p:pic>
        <p:sp>
          <p:nvSpPr>
            <p:cNvPr id="12" name="Rounded Rectangle 11"/>
            <p:cNvSpPr/>
            <p:nvPr/>
          </p:nvSpPr>
          <p:spPr>
            <a:xfrm>
              <a:off x="263769" y="1351167"/>
              <a:ext cx="8688265" cy="322023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33400" y="1588776"/>
              <a:ext cx="57658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prstClr val="black"/>
                  </a:solidFill>
                </a:rPr>
                <a:t>STAR  Forward </a:t>
              </a:r>
              <a:r>
                <a:rPr lang="en-US" b="1" dirty="0" err="1" smtClean="0">
                  <a:solidFill>
                    <a:prstClr val="black"/>
                  </a:solidFill>
                </a:rPr>
                <a:t>Calorimeter:Tungsten</a:t>
              </a:r>
              <a:r>
                <a:rPr lang="en-US" b="1" dirty="0" smtClean="0">
                  <a:solidFill>
                    <a:prstClr val="black"/>
                  </a:solidFill>
                </a:rPr>
                <a:t> Powder/Epoxy/</a:t>
              </a:r>
              <a:r>
                <a:rPr lang="en-US" b="1" dirty="0" err="1" smtClean="0">
                  <a:solidFill>
                    <a:prstClr val="black"/>
                  </a:solidFill>
                </a:rPr>
                <a:t>SciFi</a:t>
              </a:r>
              <a:endParaRPr lang="en-US" b="1" dirty="0" smtClean="0">
                <a:solidFill>
                  <a:prstClr val="black"/>
                </a:solidFill>
              </a:endParaRPr>
            </a:p>
            <a:p>
              <a:r>
                <a:rPr lang="en-US" b="1" dirty="0" smtClean="0">
                  <a:solidFill>
                    <a:prstClr val="black"/>
                  </a:solidFill>
                </a:rPr>
                <a:t>O. Tsai, H. Huang (UCLA)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490365" y="3974068"/>
              <a:ext cx="2604559" cy="4236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prstClr val="black"/>
                  </a:solidFill>
                </a:rPr>
                <a:t>Fermilab</a:t>
              </a:r>
              <a:r>
                <a:rPr lang="en-US" dirty="0" smtClean="0">
                  <a:solidFill>
                    <a:prstClr val="black"/>
                  </a:solidFill>
                </a:rPr>
                <a:t> Test Beam result</a:t>
              </a:r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09" y="4343400"/>
            <a:ext cx="3291840" cy="1877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Group 21"/>
          <p:cNvGrpSpPr/>
          <p:nvPr/>
        </p:nvGrpSpPr>
        <p:grpSpPr>
          <a:xfrm>
            <a:off x="4465320" y="4350501"/>
            <a:ext cx="4102872" cy="1875047"/>
            <a:chOff x="4953000" y="715753"/>
            <a:chExt cx="4102872" cy="1875047"/>
          </a:xfrm>
        </p:grpSpPr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000" y="1271953"/>
              <a:ext cx="3657600" cy="13188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5516640" y="715753"/>
              <a:ext cx="32923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1F497D">
                      <a:lumMod val="85000"/>
                      <a:lumOff val="15000"/>
                    </a:srgbClr>
                  </a:solidFill>
                  <a:latin typeface="Arial Narrow" pitchFamily="34" charset="0"/>
                </a:rPr>
                <a:t>Tungsten-Scintillating Fiber</a:t>
              </a:r>
            </a:p>
            <a:p>
              <a:pPr algn="ctr"/>
              <a:r>
                <a:rPr lang="en-US" sz="1600" dirty="0" smtClean="0">
                  <a:solidFill>
                    <a:srgbClr val="1F497D">
                      <a:lumMod val="85000"/>
                      <a:lumOff val="15000"/>
                    </a:srgbClr>
                  </a:solidFill>
                  <a:latin typeface="Arial Narrow" pitchFamily="34" charset="0"/>
                </a:rPr>
                <a:t>“Optical Accordion” EM Calorimeter</a:t>
              </a:r>
              <a:endParaRPr lang="en-US" sz="1600" dirty="0">
                <a:solidFill>
                  <a:srgbClr val="1F497D">
                    <a:lumMod val="85000"/>
                    <a:lumOff val="15000"/>
                  </a:srgbClr>
                </a:solidFill>
                <a:latin typeface="Arial Narrow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8305800" y="1600200"/>
              <a:ext cx="152400" cy="609598"/>
              <a:chOff x="8305800" y="1676402"/>
              <a:chExt cx="152400" cy="609598"/>
            </a:xfrm>
          </p:grpSpPr>
          <p:sp>
            <p:nvSpPr>
              <p:cNvPr id="27" name="Rectangle 26"/>
              <p:cNvSpPr/>
              <p:nvPr/>
            </p:nvSpPr>
            <p:spPr>
              <a:xfrm rot="5400000">
                <a:off x="8068089" y="1914113"/>
                <a:ext cx="609598" cy="134176"/>
              </a:xfrm>
              <a:prstGeom prst="rect">
                <a:avLst/>
              </a:prstGeom>
              <a:solidFill>
                <a:srgbClr val="0066CC"/>
              </a:solidFill>
              <a:ln>
                <a:solidFill>
                  <a:srgbClr val="0066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8458200" y="1927201"/>
                <a:ext cx="0" cy="130199"/>
              </a:xfrm>
              <a:prstGeom prst="line">
                <a:avLst/>
              </a:prstGeom>
              <a:ln w="571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/>
            <p:cNvSpPr txBox="1"/>
            <p:nvPr/>
          </p:nvSpPr>
          <p:spPr>
            <a:xfrm>
              <a:off x="8446410" y="1352490"/>
              <a:ext cx="60946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err="1" smtClean="0">
                  <a:solidFill>
                    <a:srgbClr val="1F497D"/>
                  </a:solidFill>
                </a:rPr>
                <a:t>SiPM</a:t>
              </a:r>
              <a:endParaRPr lang="en-US" sz="1000" dirty="0" smtClean="0">
                <a:solidFill>
                  <a:srgbClr val="1F497D"/>
                </a:solidFill>
              </a:endParaRPr>
            </a:p>
            <a:p>
              <a:pPr algn="ctr"/>
              <a:r>
                <a:rPr lang="en-US" sz="1000" dirty="0" smtClean="0">
                  <a:solidFill>
                    <a:srgbClr val="1F497D"/>
                  </a:solidFill>
                </a:rPr>
                <a:t>+ Mixer</a:t>
              </a:r>
              <a:endParaRPr lang="en-US" sz="1000" dirty="0">
                <a:solidFill>
                  <a:srgbClr val="1F497D"/>
                </a:solidFill>
              </a:endParaRPr>
            </a:p>
          </p:txBody>
        </p:sp>
      </p:grpSp>
      <p:sp>
        <p:nvSpPr>
          <p:cNvPr id="29" name="Rounded Rectangle 28"/>
          <p:cNvSpPr/>
          <p:nvPr/>
        </p:nvSpPr>
        <p:spPr>
          <a:xfrm>
            <a:off x="263769" y="4158734"/>
            <a:ext cx="8688265" cy="20668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43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228600" y="2362200"/>
            <a:ext cx="317183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Hadron Beam Direction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Roman Pots </a:t>
            </a:r>
            <a:r>
              <a:rPr lang="en-US" sz="3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tudies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487688" y="1047937"/>
            <a:ext cx="7741912" cy="2457263"/>
            <a:chOff x="640088" y="914400"/>
            <a:chExt cx="7741912" cy="245726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7600" y="914400"/>
              <a:ext cx="4419600" cy="2457263"/>
            </a:xfrm>
            <a:prstGeom prst="rect">
              <a:avLst/>
            </a:prstGeom>
          </p:spPr>
        </p:pic>
        <p:sp>
          <p:nvSpPr>
            <p:cNvPr id="11" name="Rounded Rectangle 10"/>
            <p:cNvSpPr/>
            <p:nvPr/>
          </p:nvSpPr>
          <p:spPr>
            <a:xfrm>
              <a:off x="3657600" y="1066800"/>
              <a:ext cx="4724400" cy="2304863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0088" y="1695263"/>
              <a:ext cx="23210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0070C0"/>
                  </a:solidFill>
                </a:rPr>
                <a:t>Interaction Point</a:t>
              </a:r>
              <a:endParaRPr lang="en-US" sz="2400" b="1" dirty="0">
                <a:solidFill>
                  <a:srgbClr val="0070C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1066800"/>
              <a:ext cx="2664063" cy="83099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7030A0"/>
                  </a:solidFill>
                </a:rPr>
                <a:t>Roman Pots station</a:t>
              </a:r>
            </a:p>
            <a:p>
              <a:pPr algn="ctr"/>
              <a:r>
                <a:rPr lang="en-US" sz="2400" b="1" dirty="0" smtClean="0">
                  <a:solidFill>
                    <a:srgbClr val="7030A0"/>
                  </a:solidFill>
                </a:rPr>
                <a:t>(20 – 22 m  from IP)</a:t>
              </a:r>
              <a:endParaRPr lang="en-US" sz="2400" b="1" dirty="0">
                <a:solidFill>
                  <a:srgbClr val="7030A0"/>
                </a:solidFill>
              </a:endParaRPr>
            </a:p>
          </p:txBody>
        </p:sp>
        <p:cxnSp>
          <p:nvCxnSpPr>
            <p:cNvPr id="29" name="Straight Arrow Connector 28"/>
            <p:cNvCxnSpPr>
              <a:stCxn id="27" idx="3"/>
            </p:cNvCxnSpPr>
            <p:nvPr/>
          </p:nvCxnSpPr>
          <p:spPr>
            <a:xfrm>
              <a:off x="3502263" y="1482299"/>
              <a:ext cx="1144396" cy="289164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/>
          <p:cNvCxnSpPr>
            <a:stCxn id="13" idx="3"/>
          </p:cNvCxnSpPr>
          <p:nvPr/>
        </p:nvCxnSpPr>
        <p:spPr>
          <a:xfrm>
            <a:off x="2808773" y="2059633"/>
            <a:ext cx="696427" cy="36253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ight Arrow 36"/>
          <p:cNvSpPr/>
          <p:nvPr/>
        </p:nvSpPr>
        <p:spPr>
          <a:xfrm rot="20207283">
            <a:off x="3359070" y="2420547"/>
            <a:ext cx="694059" cy="165412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1" name="Date Placeholder 4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3A885-695B-1542-B16A-87327523F75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10/24/2013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2" name="Footer Placeholder 4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Benedetto Di Ruzza DNP-2013 Meeting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3" name="Slide Number Placeholder 4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 24"/>
          <p:cNvGrpSpPr>
            <a:grpSpLocks/>
          </p:cNvGrpSpPr>
          <p:nvPr/>
        </p:nvGrpSpPr>
        <p:grpSpPr bwMode="auto">
          <a:xfrm>
            <a:off x="457200" y="3577832"/>
            <a:ext cx="4497388" cy="2670568"/>
            <a:chOff x="138415" y="793518"/>
            <a:chExt cx="4853970" cy="3224484"/>
          </a:xfrm>
        </p:grpSpPr>
        <p:pic>
          <p:nvPicPr>
            <p:cNvPr id="21" name="Picture 6" descr="excl.proton-angle_vs_momentum_for_three_energies.eps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415" y="793518"/>
              <a:ext cx="4853970" cy="3224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2" name="Straight Connector 21"/>
            <p:cNvCxnSpPr/>
            <p:nvPr/>
          </p:nvCxnSpPr>
          <p:spPr>
            <a:xfrm>
              <a:off x="495557" y="1922326"/>
              <a:ext cx="4000001" cy="25402"/>
            </a:xfrm>
            <a:prstGeom prst="line">
              <a:avLst/>
            </a:prstGeom>
            <a:ln w="31750">
              <a:solidFill>
                <a:srgbClr val="FF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3"/>
            <p:cNvSpPr txBox="1">
              <a:spLocks noChangeArrowheads="1"/>
            </p:cNvSpPr>
            <p:nvPr/>
          </p:nvSpPr>
          <p:spPr bwMode="auto">
            <a:xfrm>
              <a:off x="1739900" y="1441861"/>
              <a:ext cx="2680528" cy="369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9pPr>
            </a:lstStyle>
            <a:p>
              <a:pPr eaLnBrk="1" hangingPunct="1"/>
              <a:r>
                <a:rPr lang="en-US" sz="1800" i="1" dirty="0" err="1" smtClean="0">
                  <a:solidFill>
                    <a:srgbClr val="FF0000"/>
                  </a:solidFill>
                  <a:latin typeface="Calibri" pitchFamily="-105" charset="0"/>
                </a:rPr>
                <a:t>eRHIC</a:t>
              </a:r>
              <a:r>
                <a:rPr lang="en-US" sz="1800" i="1" dirty="0" smtClean="0">
                  <a:solidFill>
                    <a:srgbClr val="FF0000"/>
                  </a:solidFill>
                  <a:latin typeface="Calibri" pitchFamily="-105" charset="0"/>
                </a:rPr>
                <a:t> </a:t>
              </a:r>
              <a:r>
                <a:rPr lang="en-US" sz="1800" i="1" dirty="0">
                  <a:solidFill>
                    <a:srgbClr val="FF0000"/>
                  </a:solidFill>
                  <a:latin typeface="Calibri" pitchFamily="-105" charset="0"/>
                </a:rPr>
                <a:t>detector acceptance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0" y="3072825"/>
            <a:ext cx="6169025" cy="2640989"/>
            <a:chOff x="30163" y="468924"/>
            <a:chExt cx="6169025" cy="2640989"/>
          </a:xfrm>
        </p:grpSpPr>
        <p:cxnSp>
          <p:nvCxnSpPr>
            <p:cNvPr id="25" name="Straight Arrow Connector 24"/>
            <p:cNvCxnSpPr>
              <a:cxnSpLocks noChangeShapeType="1"/>
            </p:cNvCxnSpPr>
            <p:nvPr/>
          </p:nvCxnSpPr>
          <p:spPr bwMode="auto">
            <a:xfrm rot="16200000" flipV="1">
              <a:off x="4696618" y="1488282"/>
              <a:ext cx="881063" cy="12700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TextBox 25"/>
            <p:cNvSpPr txBox="1">
              <a:spLocks noChangeArrowheads="1"/>
            </p:cNvSpPr>
            <p:nvPr/>
          </p:nvSpPr>
          <p:spPr bwMode="auto">
            <a:xfrm>
              <a:off x="5214938" y="1131888"/>
              <a:ext cx="984250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9pPr>
            </a:lstStyle>
            <a:p>
              <a:pPr algn="ctr" eaLnBrk="1" hangingPunct="1"/>
              <a:r>
                <a:rPr lang="en-US" sz="1800" dirty="0">
                  <a:solidFill>
                    <a:prstClr val="black"/>
                  </a:solidFill>
                  <a:latin typeface="Calibri" pitchFamily="-105" charset="0"/>
                </a:rPr>
                <a:t>Main </a:t>
              </a:r>
            </a:p>
            <a:p>
              <a:pPr algn="ctr" eaLnBrk="1" hangingPunct="1"/>
              <a:r>
                <a:rPr lang="en-US" sz="1800" dirty="0">
                  <a:solidFill>
                    <a:prstClr val="black"/>
                  </a:solidFill>
                  <a:latin typeface="Calibri" pitchFamily="-105" charset="0"/>
                </a:rPr>
                <a:t>detector</a:t>
              </a:r>
            </a:p>
          </p:txBody>
        </p:sp>
        <p:sp>
          <p:nvSpPr>
            <p:cNvPr id="28" name="TextBox 27"/>
            <p:cNvSpPr txBox="1">
              <a:spLocks noChangeArrowheads="1"/>
            </p:cNvSpPr>
            <p:nvPr/>
          </p:nvSpPr>
          <p:spPr bwMode="auto">
            <a:xfrm>
              <a:off x="5253038" y="2311400"/>
              <a:ext cx="842962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9pPr>
            </a:lstStyle>
            <a:p>
              <a:pPr algn="ctr" eaLnBrk="1" hangingPunct="1"/>
              <a:r>
                <a:rPr lang="en-US" sz="1800" dirty="0">
                  <a:solidFill>
                    <a:prstClr val="black"/>
                  </a:solidFill>
                  <a:latin typeface="Calibri" pitchFamily="-105" charset="0"/>
                </a:rPr>
                <a:t>Roman </a:t>
              </a:r>
            </a:p>
            <a:p>
              <a:pPr algn="ctr" eaLnBrk="1" hangingPunct="1"/>
              <a:r>
                <a:rPr lang="en-US" sz="1800" dirty="0">
                  <a:solidFill>
                    <a:prstClr val="black"/>
                  </a:solidFill>
                  <a:latin typeface="Calibri" pitchFamily="-105" charset="0"/>
                </a:rPr>
                <a:t>Pots</a:t>
              </a:r>
            </a:p>
          </p:txBody>
        </p:sp>
        <p:cxnSp>
          <p:nvCxnSpPr>
            <p:cNvPr id="32" name="Straight Arrow Connector 31"/>
            <p:cNvCxnSpPr>
              <a:cxnSpLocks noChangeShapeType="1"/>
            </p:cNvCxnSpPr>
            <p:nvPr/>
          </p:nvCxnSpPr>
          <p:spPr bwMode="auto">
            <a:xfrm rot="5400000">
              <a:off x="4617244" y="2583657"/>
              <a:ext cx="1044575" cy="7937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3" name="TextBox 32"/>
            <p:cNvSpPr txBox="1">
              <a:spLocks noChangeArrowheads="1"/>
            </p:cNvSpPr>
            <p:nvPr/>
          </p:nvSpPr>
          <p:spPr bwMode="auto">
            <a:xfrm>
              <a:off x="30163" y="468924"/>
              <a:ext cx="35052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9pPr>
            </a:lstStyle>
            <a:p>
              <a:pPr algn="ctr" eaLnBrk="1" hangingPunct="1"/>
              <a:r>
                <a:rPr lang="en-US" sz="1600" b="1" dirty="0">
                  <a:solidFill>
                    <a:srgbClr val="0000FF"/>
                  </a:solidFill>
                  <a:latin typeface="Calibri" pitchFamily="-105" charset="0"/>
                </a:rPr>
                <a:t>leading protons are never in the main detector acceptance at </a:t>
              </a:r>
              <a:r>
                <a:rPr lang="en-US" sz="1600" b="1" dirty="0" smtClean="0">
                  <a:solidFill>
                    <a:srgbClr val="0000FF"/>
                  </a:solidFill>
                  <a:latin typeface="Calibri" pitchFamily="-105" charset="0"/>
                </a:rPr>
                <a:t>EIC </a:t>
              </a:r>
              <a:endParaRPr lang="en-US" sz="1600" b="1" dirty="0">
                <a:solidFill>
                  <a:srgbClr val="0000FF"/>
                </a:solidFill>
                <a:latin typeface="Calibri" pitchFamily="-105" charset="0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4098533"/>
            <a:ext cx="2390775" cy="20288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97552" y="4267200"/>
            <a:ext cx="145584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66CC"/>
                </a:solidFill>
              </a:rPr>
              <a:t>20x250 </a:t>
            </a:r>
            <a:r>
              <a:rPr lang="en-US" sz="2000" b="1" dirty="0" err="1" smtClean="0">
                <a:solidFill>
                  <a:srgbClr val="FF66CC"/>
                </a:solidFill>
              </a:rPr>
              <a:t>GeV</a:t>
            </a:r>
            <a:endParaRPr lang="en-US" sz="2000" b="1" dirty="0">
              <a:solidFill>
                <a:srgbClr val="FF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45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sz="3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RHIC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Collider parameters (still valid?)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53" y="1175225"/>
            <a:ext cx="8324295" cy="507317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40694-8DD9-AD48-80F0-EF71C9FEEA25}" type="datetime1">
              <a:rPr lang="en-US" smtClean="0"/>
              <a:t>10/24/2013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74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41" y="4032752"/>
            <a:ext cx="3543300" cy="23680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760" y="4095750"/>
            <a:ext cx="4914900" cy="20383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12" y="-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Roman Pots 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Studies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0" y="42863"/>
            <a:ext cx="8791575" cy="3962400"/>
            <a:chOff x="0" y="42863"/>
            <a:chExt cx="8791575" cy="3962400"/>
          </a:xfrm>
        </p:grpSpPr>
        <p:grpSp>
          <p:nvGrpSpPr>
            <p:cNvPr id="35" name="Group 34"/>
            <p:cNvGrpSpPr/>
            <p:nvPr/>
          </p:nvGrpSpPr>
          <p:grpSpPr>
            <a:xfrm>
              <a:off x="0" y="42863"/>
              <a:ext cx="8791575" cy="3962400"/>
              <a:chOff x="0" y="42863"/>
              <a:chExt cx="8791575" cy="3962400"/>
            </a:xfrm>
          </p:grpSpPr>
          <p:grpSp>
            <p:nvGrpSpPr>
              <p:cNvPr id="47" name="Group 42"/>
              <p:cNvGrpSpPr>
                <a:grpSpLocks/>
              </p:cNvGrpSpPr>
              <p:nvPr/>
            </p:nvGrpSpPr>
            <p:grpSpPr bwMode="auto">
              <a:xfrm>
                <a:off x="212725" y="969963"/>
                <a:ext cx="8578850" cy="3035300"/>
                <a:chOff x="213356" y="970526"/>
                <a:chExt cx="8577734" cy="3035300"/>
              </a:xfrm>
            </p:grpSpPr>
            <p:grpSp>
              <p:nvGrpSpPr>
                <p:cNvPr id="50" name="Group 37"/>
                <p:cNvGrpSpPr>
                  <a:grpSpLocks/>
                </p:cNvGrpSpPr>
                <p:nvPr/>
              </p:nvGrpSpPr>
              <p:grpSpPr bwMode="auto">
                <a:xfrm>
                  <a:off x="213356" y="970526"/>
                  <a:ext cx="8577734" cy="3035300"/>
                  <a:chOff x="213356" y="970526"/>
                  <a:chExt cx="8577734" cy="3035300"/>
                </a:xfrm>
              </p:grpSpPr>
              <p:pic>
                <p:nvPicPr>
                  <p:cNvPr id="53" name="Picture 33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13356" y="1044263"/>
                    <a:ext cx="3159756" cy="296156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4" name="Picture 35"/>
                  <p:cNvPicPr>
                    <a:picLocks noChangeAspect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638800" y="970526"/>
                    <a:ext cx="3152290" cy="294364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51" name="TextBox 40"/>
                <p:cNvSpPr txBox="1">
                  <a:spLocks noChangeArrowheads="1"/>
                </p:cNvSpPr>
                <p:nvPr/>
              </p:nvSpPr>
              <p:spPr bwMode="auto">
                <a:xfrm>
                  <a:off x="838033" y="1424521"/>
                  <a:ext cx="1498600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9pPr>
                </a:lstStyle>
                <a:p>
                  <a:pPr eaLnBrk="1" hangingPunct="1"/>
                  <a:r>
                    <a:rPr lang="en-US" sz="1800" b="1">
                      <a:solidFill>
                        <a:srgbClr val="FF0000"/>
                      </a:solidFill>
                      <a:latin typeface="Calibri" pitchFamily="-105" charset="0"/>
                    </a:rPr>
                    <a:t>5x100 GeV</a:t>
                  </a:r>
                </a:p>
              </p:txBody>
            </p:sp>
            <p:sp>
              <p:nvSpPr>
                <p:cNvPr id="52" name="TextBox 41"/>
                <p:cNvSpPr txBox="1">
                  <a:spLocks noChangeArrowheads="1"/>
                </p:cNvSpPr>
                <p:nvPr/>
              </p:nvSpPr>
              <p:spPr bwMode="auto">
                <a:xfrm>
                  <a:off x="6307854" y="1347576"/>
                  <a:ext cx="1498600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1pPr>
                  <a:lvl2pPr marL="37931725" indent="-37474525"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2pPr>
                  <a:lvl3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3pPr>
                  <a:lvl4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4pPr>
                  <a:lvl5pPr eaLnBrk="0" hangingPunct="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pitchFamily="-105" charset="-128"/>
                    </a:defRPr>
                  </a:lvl9pPr>
                </a:lstStyle>
                <a:p>
                  <a:pPr eaLnBrk="1" hangingPunct="1"/>
                  <a:r>
                    <a:rPr lang="en-US" sz="1800" b="1">
                      <a:solidFill>
                        <a:srgbClr val="FF0000"/>
                      </a:solidFill>
                      <a:latin typeface="Calibri" pitchFamily="-105" charset="0"/>
                    </a:rPr>
                    <a:t>5x100 GeV</a:t>
                  </a:r>
                </a:p>
              </p:txBody>
            </p:sp>
          </p:grpSp>
          <p:sp>
            <p:nvSpPr>
              <p:cNvPr id="48" name="TextBox 47"/>
              <p:cNvSpPr txBox="1">
                <a:spLocks noChangeArrowheads="1"/>
              </p:cNvSpPr>
              <p:nvPr/>
            </p:nvSpPr>
            <p:spPr bwMode="auto">
              <a:xfrm>
                <a:off x="2000250" y="652463"/>
                <a:ext cx="5524500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9pPr>
              </a:lstStyle>
              <a:p>
                <a:pPr algn="ctr" eaLnBrk="1" hangingPunct="1"/>
                <a:r>
                  <a:rPr lang="en-US" sz="1600" b="1" dirty="0">
                    <a:latin typeface="Calibri" pitchFamily="-105" charset="0"/>
                  </a:rPr>
                  <a:t>Accepted </a:t>
                </a:r>
                <a:r>
                  <a:rPr lang="en-US" sz="1600" b="1" dirty="0" err="1">
                    <a:latin typeface="Calibri" pitchFamily="-105" charset="0"/>
                  </a:rPr>
                  <a:t>in“Roman</a:t>
                </a:r>
                <a:r>
                  <a:rPr lang="en-US" sz="1600" b="1" dirty="0">
                    <a:latin typeface="Calibri" pitchFamily="-105" charset="0"/>
                  </a:rPr>
                  <a:t> Pot”(example) at s=20m</a:t>
                </a:r>
              </a:p>
            </p:txBody>
          </p:sp>
          <p:sp>
            <p:nvSpPr>
              <p:cNvPr id="49" name="TextBox 6"/>
              <p:cNvSpPr txBox="1">
                <a:spLocks noChangeArrowheads="1"/>
              </p:cNvSpPr>
              <p:nvPr/>
            </p:nvSpPr>
            <p:spPr bwMode="auto">
              <a:xfrm>
                <a:off x="0" y="42863"/>
                <a:ext cx="1712912" cy="338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pitchFamily="-105" charset="-128"/>
                  </a:defRPr>
                </a:lvl9pPr>
              </a:lstStyle>
              <a:p>
                <a:pPr eaLnBrk="1" hangingPunct="1"/>
                <a:r>
                  <a:rPr lang="en-US" sz="1600" b="1" dirty="0">
                    <a:solidFill>
                      <a:srgbClr val="0000FF"/>
                    </a:solidFill>
                    <a:latin typeface="Calibri" pitchFamily="-105" charset="0"/>
                  </a:rPr>
                  <a:t>Plots from J-H Lee</a:t>
                </a:r>
              </a:p>
            </p:txBody>
          </p:sp>
        </p:grpSp>
        <p:sp>
          <p:nvSpPr>
            <p:cNvPr id="36" name="TextBox 29"/>
            <p:cNvSpPr txBox="1">
              <a:spLocks noChangeArrowheads="1"/>
            </p:cNvSpPr>
            <p:nvPr/>
          </p:nvSpPr>
          <p:spPr bwMode="auto">
            <a:xfrm>
              <a:off x="3832225" y="1270000"/>
              <a:ext cx="1204913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9pPr>
            </a:lstStyle>
            <a:p>
              <a:pPr algn="ctr" eaLnBrk="1" hangingPunct="1"/>
              <a:r>
                <a:rPr lang="en-US" sz="1400" b="1">
                  <a:solidFill>
                    <a:srgbClr val="000090"/>
                  </a:solidFill>
                  <a:latin typeface="Calibri" pitchFamily="-105" charset="0"/>
                </a:rPr>
                <a:t>Quadrupoles acceptance</a:t>
              </a:r>
            </a:p>
          </p:txBody>
        </p:sp>
        <p:sp>
          <p:nvSpPr>
            <p:cNvPr id="38" name="TextBox 30"/>
            <p:cNvSpPr txBox="1">
              <a:spLocks noChangeArrowheads="1"/>
            </p:cNvSpPr>
            <p:nvPr/>
          </p:nvSpPr>
          <p:spPr bwMode="auto">
            <a:xfrm>
              <a:off x="3832225" y="2625725"/>
              <a:ext cx="1204913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-105" charset="-128"/>
                </a:defRPr>
              </a:lvl9pPr>
            </a:lstStyle>
            <a:p>
              <a:pPr algn="ctr" eaLnBrk="1" hangingPunct="1"/>
              <a:r>
                <a:rPr lang="en-US" sz="1400" b="1">
                  <a:solidFill>
                    <a:srgbClr val="FF0000"/>
                  </a:solidFill>
                  <a:latin typeface="Calibri" pitchFamily="-105" charset="0"/>
                </a:rPr>
                <a:t>10</a:t>
              </a:r>
              <a:r>
                <a:rPr lang="en-US" sz="1400" b="1">
                  <a:solidFill>
                    <a:srgbClr val="FF0000"/>
                  </a:solidFill>
                  <a:latin typeface="Symbol" pitchFamily="-105" charset="2"/>
                </a:rPr>
                <a:t>s </a:t>
              </a:r>
              <a:r>
                <a:rPr lang="en-US" sz="1400" b="1">
                  <a:solidFill>
                    <a:srgbClr val="FF0000"/>
                  </a:solidFill>
                  <a:latin typeface="Calibri" pitchFamily="-105" charset="0"/>
                </a:rPr>
                <a:t>from the beam-pipe</a:t>
              </a:r>
            </a:p>
          </p:txBody>
        </p:sp>
        <p:cxnSp>
          <p:nvCxnSpPr>
            <p:cNvPr id="39" name="Straight Arrow Connector 38"/>
            <p:cNvCxnSpPr>
              <a:cxnSpLocks noChangeShapeType="1"/>
              <a:stCxn id="36" idx="1"/>
            </p:cNvCxnSpPr>
            <p:nvPr/>
          </p:nvCxnSpPr>
          <p:spPr bwMode="auto">
            <a:xfrm rot="10800000" flipV="1">
              <a:off x="1963738" y="1531938"/>
              <a:ext cx="1868487" cy="442912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" name="Straight Arrow Connector 39"/>
            <p:cNvCxnSpPr>
              <a:cxnSpLocks noChangeShapeType="1"/>
              <a:stCxn id="36" idx="3"/>
            </p:cNvCxnSpPr>
            <p:nvPr/>
          </p:nvCxnSpPr>
          <p:spPr bwMode="auto">
            <a:xfrm>
              <a:off x="5037138" y="1531938"/>
              <a:ext cx="2019300" cy="442912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" name="Straight Arrow Connector 43"/>
            <p:cNvCxnSpPr>
              <a:cxnSpLocks noChangeShapeType="1"/>
              <a:stCxn id="38" idx="1"/>
            </p:cNvCxnSpPr>
            <p:nvPr/>
          </p:nvCxnSpPr>
          <p:spPr bwMode="auto">
            <a:xfrm rot="10800000">
              <a:off x="2000250" y="2347913"/>
              <a:ext cx="1831975" cy="538162"/>
            </a:xfrm>
            <a:prstGeom prst="straightConnector1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Arrow Connector 44"/>
            <p:cNvCxnSpPr>
              <a:cxnSpLocks noChangeShapeType="1"/>
              <a:stCxn id="38" idx="3"/>
            </p:cNvCxnSpPr>
            <p:nvPr/>
          </p:nvCxnSpPr>
          <p:spPr bwMode="auto">
            <a:xfrm flipV="1">
              <a:off x="5037138" y="2347913"/>
              <a:ext cx="2097087" cy="538162"/>
            </a:xfrm>
            <a:prstGeom prst="straightConnector1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3384550" y="1974850"/>
              <a:ext cx="2025650" cy="542925"/>
            </a:xfrm>
            <a:prstGeom prst="ellipse">
              <a:avLst/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rgbClr val="660066"/>
                  </a:solidFill>
                  <a:latin typeface="+mn-lt"/>
                  <a:ea typeface="+mn-ea"/>
                </a:rPr>
                <a:t>Simulation based on </a:t>
              </a:r>
              <a:r>
                <a:rPr lang="en-US" sz="1400" b="1" dirty="0" err="1">
                  <a:solidFill>
                    <a:srgbClr val="660066"/>
                  </a:solidFill>
                  <a:latin typeface="+mn-lt"/>
                  <a:ea typeface="+mn-ea"/>
                </a:rPr>
                <a:t>eRHIC</a:t>
              </a:r>
              <a:endParaRPr lang="en-US" sz="1400" b="1" dirty="0">
                <a:solidFill>
                  <a:srgbClr val="660066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" name="Rounded Rectangle 4"/>
          <p:cNvSpPr/>
          <p:nvPr/>
        </p:nvSpPr>
        <p:spPr>
          <a:xfrm>
            <a:off x="136525" y="652463"/>
            <a:ext cx="8931275" cy="3443287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602162" y="4262735"/>
            <a:ext cx="109517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66CC"/>
                </a:solidFill>
              </a:rPr>
              <a:t>20x250</a:t>
            </a:r>
            <a:endParaRPr lang="en-US" sz="2400" b="1" dirty="0">
              <a:solidFill>
                <a:srgbClr val="FF66CC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8C517-2758-C342-9A56-F1FCE60AA7B9}" type="datetime1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37D2F8-5E3A-419B-AC85-1FF7859CE86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38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1336731"/>
            <a:ext cx="4476750" cy="39210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419600"/>
            <a:ext cx="2514600" cy="20635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eRHIC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: an EIC collider at BNL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CC9C6-71FB-124C-8B03-B7E52D5A67CD}" type="datetime1">
              <a:rPr lang="en-US" smtClean="0"/>
              <a:t>10/24/2013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 smtClean="0"/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" y="5105400"/>
            <a:ext cx="67965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400" b="1" dirty="0" smtClean="0">
                <a:solidFill>
                  <a:srgbClr val="7030A0"/>
                </a:solidFill>
              </a:rPr>
              <a:t>No other tunnel required: electron beam line will be added in the present RHIC tunnel.</a:t>
            </a:r>
            <a:endParaRPr lang="en-US" sz="2400" b="1" dirty="0">
              <a:solidFill>
                <a:srgbClr val="7030A0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sz="2400" b="1" dirty="0">
                <a:solidFill>
                  <a:srgbClr val="7030A0"/>
                </a:solidFill>
              </a:rPr>
              <a:t>Up to 3 experimental </a:t>
            </a:r>
            <a:r>
              <a:rPr lang="en-US" sz="2400" b="1" dirty="0" smtClean="0">
                <a:solidFill>
                  <a:srgbClr val="7030A0"/>
                </a:solidFill>
              </a:rPr>
              <a:t>locations available.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67200" y="1419761"/>
            <a:ext cx="50586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Collisions</a:t>
            </a:r>
            <a:r>
              <a:rPr lang="en-US" sz="2000" dirty="0" smtClean="0">
                <a:solidFill>
                  <a:srgbClr val="000000"/>
                </a:solidFill>
              </a:rPr>
              <a:t>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FF0000"/>
                </a:solidFill>
              </a:rPr>
              <a:t>Polarized electrons : 10, 20, (30?) </a:t>
            </a:r>
            <a:r>
              <a:rPr lang="en-US" sz="2000" b="1" dirty="0" err="1" smtClean="0">
                <a:solidFill>
                  <a:srgbClr val="FF0000"/>
                </a:solidFill>
              </a:rPr>
              <a:t>GeV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FF0000"/>
                </a:solidFill>
              </a:rPr>
              <a:t>Polarized protons :75, 250 </a:t>
            </a:r>
            <a:r>
              <a:rPr lang="en-US" sz="2000" b="1" dirty="0" err="1" smtClean="0">
                <a:solidFill>
                  <a:srgbClr val="FF0000"/>
                </a:solidFill>
              </a:rPr>
              <a:t>GeV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FF0000"/>
                </a:solidFill>
              </a:rPr>
              <a:t>Ions. 50, 100 </a:t>
            </a:r>
            <a:r>
              <a:rPr lang="en-US" sz="2000" b="1" dirty="0" err="1" smtClean="0">
                <a:solidFill>
                  <a:srgbClr val="FF0000"/>
                </a:solidFill>
              </a:rPr>
              <a:t>GeV</a:t>
            </a:r>
            <a:r>
              <a:rPr lang="en-US" sz="2000" b="1" dirty="0" smtClean="0">
                <a:solidFill>
                  <a:srgbClr val="FF0000"/>
                </a:solidFill>
              </a:rPr>
              <a:t>/u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21600000">
            <a:off x="3733801" y="3480137"/>
            <a:ext cx="54101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000000"/>
                </a:solidFill>
              </a:rPr>
              <a:t>Keypoints</a:t>
            </a:r>
            <a:r>
              <a:rPr lang="en-US" sz="2000" b="1" dirty="0" smtClean="0">
                <a:solidFill>
                  <a:srgbClr val="000000"/>
                </a:solidFill>
              </a:rPr>
              <a:t>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00B050"/>
                </a:solidFill>
              </a:rPr>
              <a:t>Electron beam: NEW </a:t>
            </a:r>
            <a:r>
              <a:rPr lang="en-US" sz="2000" b="1" dirty="0" smtClean="0">
                <a:solidFill>
                  <a:srgbClr val="FF0000"/>
                </a:solidFill>
              </a:rPr>
              <a:t>High Energy ERL</a:t>
            </a:r>
            <a:r>
              <a:rPr lang="en-US" sz="2000" b="1" dirty="0" smtClean="0">
                <a:solidFill>
                  <a:srgbClr val="00B050"/>
                </a:solidFill>
              </a:rPr>
              <a:t>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00B050"/>
                </a:solidFill>
              </a:rPr>
              <a:t>Proton beam: NEW </a:t>
            </a:r>
            <a:r>
              <a:rPr lang="en-US" sz="2000" b="1" dirty="0" smtClean="0">
                <a:solidFill>
                  <a:srgbClr val="FF0000"/>
                </a:solidFill>
              </a:rPr>
              <a:t>coherent electron cooling</a:t>
            </a:r>
            <a:r>
              <a:rPr lang="en-US" sz="2000" b="1" dirty="0" smtClean="0">
                <a:solidFill>
                  <a:srgbClr val="00B050"/>
                </a:solidFill>
              </a:rPr>
              <a:t>.</a:t>
            </a:r>
          </a:p>
        </p:txBody>
      </p:sp>
      <p:sp>
        <p:nvSpPr>
          <p:cNvPr id="4" name="Oval 3"/>
          <p:cNvSpPr/>
          <p:nvPr/>
        </p:nvSpPr>
        <p:spPr>
          <a:xfrm>
            <a:off x="7543800" y="5181600"/>
            <a:ext cx="914400" cy="1066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7086600" y="4953000"/>
            <a:ext cx="457200" cy="1530164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522823" y="4583668"/>
            <a:ext cx="1231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3"/>
                </a:solidFill>
              </a:rPr>
              <a:t>New e-ring</a:t>
            </a:r>
            <a:endParaRPr lang="en-US" b="1" dirty="0">
              <a:solidFill>
                <a:schemeClr val="accent3"/>
              </a:solidFill>
            </a:endParaRPr>
          </a:p>
        </p:txBody>
      </p:sp>
      <p:cxnSp>
        <p:nvCxnSpPr>
          <p:cNvPr id="15" name="Straight Arrow Connector 14"/>
          <p:cNvCxnSpPr>
            <a:stCxn id="6" idx="2"/>
          </p:cNvCxnSpPr>
          <p:nvPr/>
        </p:nvCxnSpPr>
        <p:spPr>
          <a:xfrm>
            <a:off x="6138761" y="4953000"/>
            <a:ext cx="947839" cy="304800"/>
          </a:xfrm>
          <a:prstGeom prst="straightConnector1">
            <a:avLst/>
          </a:prstGeom>
          <a:ln w="254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416888" y="4888468"/>
            <a:ext cx="142231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Present RHIC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52600" y="1828800"/>
            <a:ext cx="56125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838200" y="1066800"/>
            <a:ext cx="2633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new   </a:t>
            </a:r>
            <a:r>
              <a:rPr lang="en-US" sz="2400" b="1" dirty="0" err="1" smtClean="0">
                <a:solidFill>
                  <a:srgbClr val="FF0000"/>
                </a:solidFill>
              </a:rPr>
              <a:t>eRHIC</a:t>
            </a:r>
            <a:r>
              <a:rPr lang="en-US" dirty="0" smtClean="0"/>
              <a:t> Detector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905000" y="1600200"/>
            <a:ext cx="228600" cy="152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1752600" y="1495961"/>
            <a:ext cx="561257" cy="40903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65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982DA-2D4E-8349-8C3D-D4C50EEB4936}" type="datetime1">
              <a:rPr lang="en-US" smtClean="0"/>
              <a:t>10/24/2013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4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934" y="1140932"/>
            <a:ext cx="7756132" cy="50312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Overview of the New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eRHIC</a:t>
            </a:r>
            <a:r>
              <a:rPr lang="en-US" sz="3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Detector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itle 6"/>
          <p:cNvSpPr txBox="1">
            <a:spLocks/>
          </p:cNvSpPr>
          <p:nvPr/>
        </p:nvSpPr>
        <p:spPr>
          <a:xfrm>
            <a:off x="643001" y="4953000"/>
            <a:ext cx="7857999" cy="1569660"/>
          </a:xfrm>
          <a:prstGeom prst="rect">
            <a:avLst/>
          </a:prstGeom>
          <a:noFill/>
          <a:ln>
            <a:noFill/>
          </a:ln>
          <a:effectLst>
            <a:glow rad="101600">
              <a:schemeClr val="bg1">
                <a:lumMod val="85000"/>
                <a:alpha val="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 smtClean="0">
                <a:solidFill>
                  <a:srgbClr val="0000FF"/>
                </a:solidFill>
              </a:rPr>
              <a:t>Goals:</a:t>
            </a:r>
          </a:p>
          <a:p>
            <a:r>
              <a:rPr lang="en-US" sz="1600" b="1" dirty="0" smtClean="0"/>
              <a:t>high acceptance -5 &lt; </a:t>
            </a:r>
            <a:r>
              <a:rPr lang="en-US" sz="1600" b="1" dirty="0" smtClean="0">
                <a:latin typeface="Symbol" charset="2"/>
                <a:cs typeface="Symbol" charset="2"/>
              </a:rPr>
              <a:t>h</a:t>
            </a:r>
            <a:r>
              <a:rPr lang="en-US" sz="1600" b="1" dirty="0" smtClean="0"/>
              <a:t> &lt; 5 central detector</a:t>
            </a:r>
          </a:p>
          <a:p>
            <a:r>
              <a:rPr lang="en-US" sz="1600" b="1" dirty="0" smtClean="0"/>
              <a:t>good PID (</a:t>
            </a:r>
            <a:r>
              <a:rPr lang="en-US" sz="1600" b="1" dirty="0" err="1" smtClean="0">
                <a:latin typeface="Symbol" charset="2"/>
                <a:cs typeface="Symbol" charset="2"/>
              </a:rPr>
              <a:t>p</a:t>
            </a:r>
            <a:r>
              <a:rPr lang="en-US" sz="1600" b="1" dirty="0" err="1" smtClean="0"/>
              <a:t>,K,p</a:t>
            </a:r>
            <a:r>
              <a:rPr lang="en-US" sz="1600" b="1" dirty="0" smtClean="0"/>
              <a:t> and lepton) and vertex resolution (&lt; 5</a:t>
            </a:r>
            <a:r>
              <a:rPr lang="en-US" sz="1600" b="1" dirty="0" smtClean="0">
                <a:latin typeface="Symbol" charset="2"/>
                <a:cs typeface="Symbol" charset="2"/>
              </a:rPr>
              <a:t>m</a:t>
            </a:r>
            <a:r>
              <a:rPr lang="en-US" sz="1600" b="1" dirty="0" smtClean="0"/>
              <a:t>m)</a:t>
            </a:r>
          </a:p>
          <a:p>
            <a:r>
              <a:rPr lang="en-US" sz="1600" b="1" dirty="0" smtClean="0"/>
              <a:t>tracking and calorimeter coverage the same </a:t>
            </a:r>
            <a:r>
              <a:rPr lang="en-US" sz="1600" b="1" dirty="0" smtClean="0">
                <a:sym typeface="Wingdings"/>
              </a:rPr>
              <a:t> good momentum resolution, lepton PID</a:t>
            </a:r>
          </a:p>
          <a:p>
            <a:r>
              <a:rPr lang="en-US" sz="1600" b="1" dirty="0" smtClean="0">
                <a:sym typeface="Wingdings"/>
              </a:rPr>
              <a:t>low material density  minimal multiple scattering and </a:t>
            </a:r>
            <a:r>
              <a:rPr lang="en-US" sz="1600" b="1" dirty="0" err="1" smtClean="0">
                <a:sym typeface="Wingdings"/>
              </a:rPr>
              <a:t>brems-strahlung</a:t>
            </a:r>
            <a:endParaRPr lang="en-US" sz="1600" b="1" dirty="0" smtClean="0">
              <a:sym typeface="Wingdings"/>
            </a:endParaRPr>
          </a:p>
          <a:p>
            <a:r>
              <a:rPr lang="en-US" sz="1600" b="1" dirty="0" smtClean="0">
                <a:sym typeface="Wingdings"/>
              </a:rPr>
              <a:t>very forward electron and proton/neutron detection  maybe dipole spectrometers </a:t>
            </a:r>
            <a:endParaRPr lang="en-US" sz="1600" b="1" dirty="0" smtClean="0"/>
          </a:p>
        </p:txBody>
      </p:sp>
      <p:sp>
        <p:nvSpPr>
          <p:cNvPr id="6" name="Oval 5"/>
          <p:cNvSpPr/>
          <p:nvPr/>
        </p:nvSpPr>
        <p:spPr>
          <a:xfrm>
            <a:off x="3962400" y="2362200"/>
            <a:ext cx="1828800" cy="666750"/>
          </a:xfrm>
          <a:prstGeom prst="ellipse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94295" y="2971800"/>
            <a:ext cx="123450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Silicon 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Micro </a:t>
            </a:r>
          </a:p>
          <a:p>
            <a:r>
              <a:rPr lang="en-US" sz="2800" b="1" dirty="0" smtClean="0">
                <a:solidFill>
                  <a:srgbClr val="C00000"/>
                </a:solidFill>
              </a:rPr>
              <a:t>Vertex</a:t>
            </a:r>
            <a:endParaRPr lang="en-US" sz="2800" b="1" dirty="0">
              <a:solidFill>
                <a:srgbClr val="C0000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676400" y="2811670"/>
            <a:ext cx="2438400" cy="844896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63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A Silicon Micro Vertex for </a:t>
            </a:r>
            <a:r>
              <a:rPr lang="en-US" sz="3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eRHIC</a:t>
            </a:r>
            <a:endParaRPr lang="en-US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E3E2C-C35A-8946-A4DA-E09C1B8A2590}" type="datetime1">
              <a:rPr lang="en-US" smtClean="0"/>
              <a:t>10/24/2013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5</a:t>
            </a:r>
          </a:p>
        </p:txBody>
      </p:sp>
      <p:sp>
        <p:nvSpPr>
          <p:cNvPr id="8" name="Slide Number Placeholder 6"/>
          <p:cNvSpPr>
            <a:spLocks noGrp="1"/>
          </p:cNvSpPr>
          <p:nvPr>
            <p:ph idx="4294967295"/>
          </p:nvPr>
        </p:nvSpPr>
        <p:spPr>
          <a:xfrm>
            <a:off x="0" y="1295400"/>
            <a:ext cx="4383088" cy="154146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dirty="0" smtClean="0"/>
              <a:t>Vertex system based on Monolithic Active Pixel Silicon Sensor (MAPS)</a:t>
            </a:r>
          </a:p>
          <a:p>
            <a:pPr marL="0" indent="0" algn="ctr">
              <a:buNone/>
            </a:pPr>
            <a:r>
              <a:rPr lang="en-US" dirty="0" smtClean="0"/>
              <a:t>MAPS type candidate: MIMOSA 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4507524" y="2209800"/>
            <a:ext cx="978876" cy="4931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23" y="1524000"/>
            <a:ext cx="3683577" cy="265079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28600" y="4267200"/>
            <a:ext cx="8686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Keypoints</a:t>
            </a:r>
            <a:r>
              <a:rPr lang="en-US" sz="2000" b="1" dirty="0" smtClean="0"/>
              <a:t>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5530DC"/>
                </a:solidFill>
              </a:rPr>
              <a:t>All the sensor is produced using a </a:t>
            </a:r>
            <a:r>
              <a:rPr lang="en-US" sz="2000" b="1" dirty="0" smtClean="0">
                <a:solidFill>
                  <a:srgbClr val="FF0000"/>
                </a:solidFill>
              </a:rPr>
              <a:t>standard CMOS technology</a:t>
            </a:r>
            <a:r>
              <a:rPr lang="en-US" sz="2000" b="1" dirty="0" smtClean="0">
                <a:solidFill>
                  <a:srgbClr val="5530DC"/>
                </a:solidFill>
              </a:rPr>
              <a:t>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FF0000"/>
                </a:solidFill>
              </a:rPr>
              <a:t>No Bump bonding</a:t>
            </a:r>
            <a:r>
              <a:rPr lang="en-US" sz="2000" b="1" dirty="0" smtClean="0">
                <a:solidFill>
                  <a:srgbClr val="5530DC"/>
                </a:solidFill>
              </a:rPr>
              <a:t> required.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5530DC"/>
                </a:solidFill>
              </a:rPr>
              <a:t>Works at </a:t>
            </a:r>
            <a:r>
              <a:rPr lang="en-US" sz="2000" b="1" dirty="0" smtClean="0">
                <a:solidFill>
                  <a:srgbClr val="FF0000"/>
                </a:solidFill>
              </a:rPr>
              <a:t>room temperature</a:t>
            </a:r>
            <a:r>
              <a:rPr lang="en-US" sz="2000" b="1" dirty="0" smtClean="0">
                <a:solidFill>
                  <a:srgbClr val="5530DC"/>
                </a:solidFill>
              </a:rPr>
              <a:t>: low cooling material budget.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FF0000"/>
                </a:solidFill>
              </a:rPr>
              <a:t>Low bias voltage </a:t>
            </a:r>
            <a:r>
              <a:rPr lang="en-US" sz="2000" b="1" dirty="0" smtClean="0">
                <a:solidFill>
                  <a:srgbClr val="FF6666"/>
                </a:solidFill>
              </a:rPr>
              <a:t>required: </a:t>
            </a:r>
            <a:r>
              <a:rPr lang="en-US" sz="2000" b="1" dirty="0" smtClean="0">
                <a:solidFill>
                  <a:srgbClr val="5530DC"/>
                </a:solidFill>
              </a:rPr>
              <a:t>electrons are collected for thermal diffusion.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FF0000"/>
                </a:solidFill>
              </a:rPr>
              <a:t>High segmentation</a:t>
            </a:r>
            <a:r>
              <a:rPr lang="en-US" sz="2000" b="1" dirty="0" smtClean="0">
                <a:solidFill>
                  <a:srgbClr val="5530DC"/>
                </a:solidFill>
              </a:rPr>
              <a:t>: pixel dimension </a:t>
            </a:r>
            <a:r>
              <a:rPr lang="en-US" sz="2000" b="1" dirty="0">
                <a:solidFill>
                  <a:srgbClr val="5530DC"/>
                </a:solidFill>
              </a:rPr>
              <a:t>~</a:t>
            </a:r>
            <a:r>
              <a:rPr lang="en-US" sz="2000" b="1" dirty="0" smtClean="0">
                <a:solidFill>
                  <a:srgbClr val="5530DC"/>
                </a:solidFill>
              </a:rPr>
              <a:t>20x20 </a:t>
            </a:r>
            <a:r>
              <a:rPr lang="en-US" sz="2000" b="1" dirty="0" smtClean="0">
                <a:solidFill>
                  <a:srgbClr val="5530DC"/>
                </a:solidFill>
                <a:latin typeface="Symbol" charset="2"/>
                <a:cs typeface="Symbol" charset="2"/>
              </a:rPr>
              <a:t>m</a:t>
            </a:r>
            <a:r>
              <a:rPr lang="en-US" sz="2000" b="1" dirty="0" smtClean="0">
                <a:solidFill>
                  <a:srgbClr val="5530DC"/>
                </a:solidFill>
              </a:rPr>
              <a:t>m</a:t>
            </a:r>
            <a:r>
              <a:rPr lang="en-US" sz="2000" b="1" baseline="30000" dirty="0" smtClean="0">
                <a:solidFill>
                  <a:srgbClr val="5530DC"/>
                </a:solidFill>
              </a:rPr>
              <a:t>2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-10400" y="2971800"/>
            <a:ext cx="5573000" cy="1039325"/>
            <a:chOff x="-10400" y="3276600"/>
            <a:chExt cx="5573000" cy="1039325"/>
          </a:xfrm>
        </p:grpSpPr>
        <p:sp>
          <p:nvSpPr>
            <p:cNvPr id="4" name="TextBox 3"/>
            <p:cNvSpPr txBox="1"/>
            <p:nvPr/>
          </p:nvSpPr>
          <p:spPr>
            <a:xfrm>
              <a:off x="-10400" y="3276600"/>
              <a:ext cx="5573000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00B050"/>
                  </a:solidFill>
                </a:rPr>
                <a:t>Tests ongoing at  BNL:</a:t>
              </a:r>
            </a:p>
            <a:p>
              <a:pPr algn="ctr"/>
              <a:r>
                <a:rPr lang="en-US" dirty="0" smtClean="0">
                  <a:solidFill>
                    <a:srgbClr val="00B050"/>
                  </a:solidFill>
                </a:rPr>
                <a:t>MAPS Mimosa 26 (</a:t>
              </a:r>
              <a:r>
                <a:rPr lang="en-US" dirty="0">
                  <a:solidFill>
                    <a:srgbClr val="00B050"/>
                  </a:solidFill>
                </a:rPr>
                <a:t>d</a:t>
              </a:r>
              <a:r>
                <a:rPr lang="en-US" dirty="0" smtClean="0">
                  <a:solidFill>
                    <a:srgbClr val="00B050"/>
                  </a:solidFill>
                </a:rPr>
                <a:t>igital output) designed in the</a:t>
              </a:r>
            </a:p>
            <a:p>
              <a:pPr algn="ctr"/>
              <a:r>
                <a:rPr lang="en-US" baseline="300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 </a:t>
              </a:r>
              <a:r>
                <a:rPr lang="en-US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Institut</a:t>
              </a:r>
              <a:r>
                <a:rPr lang="en-US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 </a:t>
              </a:r>
              <a:r>
                <a:rPr lang="en-US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 </a:t>
              </a:r>
              <a:r>
                <a:rPr lang="en-US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Pluridisciplinaire</a:t>
              </a:r>
              <a:r>
                <a:rPr lang="en-US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 </a:t>
              </a:r>
              <a:r>
                <a:rPr lang="en-US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Hubert </a:t>
              </a:r>
              <a:r>
                <a:rPr lang="en-US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Curien,Strasbourg</a:t>
              </a:r>
              <a:r>
                <a:rPr lang="en-US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Lucida Sans Unicode" charset="-52"/>
                </a:rPr>
                <a:t> (FR).</a:t>
              </a:r>
              <a:endParaRPr lang="en-US" dirty="0">
                <a:solidFill>
                  <a:srgbClr val="00B050"/>
                </a:solidFill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-1" y="3276600"/>
              <a:ext cx="5460423" cy="1039325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621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2238"/>
            <a:ext cx="9144000" cy="411162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A Silicon Micro Vertex Detector  for </a:t>
            </a:r>
            <a:r>
              <a:rPr lang="en-US" sz="3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eRHIC</a:t>
            </a:r>
            <a:endParaRPr lang="en-US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86FDC-0770-3648-9849-077EA456D675}" type="datetime1">
              <a:rPr lang="en-US" smtClean="0"/>
              <a:t>10/24/2013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" y="533400"/>
            <a:ext cx="88723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MIMOSA  26: used in our test</a:t>
            </a:r>
            <a:endParaRPr lang="en-US" b="1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0.35</a:t>
            </a:r>
            <a:r>
              <a:rPr lang="el-GR" b="1" dirty="0"/>
              <a:t>μ</a:t>
            </a:r>
            <a:r>
              <a:rPr lang="en-US" b="1" dirty="0"/>
              <a:t>m </a:t>
            </a:r>
            <a:r>
              <a:rPr lang="en-US" b="1" dirty="0" smtClean="0"/>
              <a:t>CMOS process  </a:t>
            </a:r>
            <a:r>
              <a:rPr lang="en-US" b="1" dirty="0" smtClean="0"/>
              <a:t>(</a:t>
            </a:r>
            <a:r>
              <a:rPr lang="en-US" b="1" dirty="0" smtClean="0"/>
              <a:t>AMS: </a:t>
            </a:r>
            <a:r>
              <a:rPr lang="en-US" b="1" dirty="0" smtClean="0"/>
              <a:t>up </a:t>
            </a:r>
            <a:r>
              <a:rPr lang="en-US" b="1" dirty="0" smtClean="0"/>
              <a:t>to </a:t>
            </a:r>
            <a:r>
              <a:rPr lang="en-US" b="1" dirty="0" smtClean="0"/>
              <a:t>4 metal layers), with </a:t>
            </a:r>
            <a:r>
              <a:rPr lang="en-US" b="1" dirty="0"/>
              <a:t>high-resistivity epitaxial </a:t>
            </a:r>
            <a:r>
              <a:rPr lang="en-US" b="1" dirty="0" smtClean="0"/>
              <a:t>layer </a:t>
            </a: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</a:t>
            </a:r>
            <a:r>
              <a:rPr lang="en-US" b="1" dirty="0" smtClean="0"/>
              <a:t>olumn architecture </a:t>
            </a:r>
            <a:r>
              <a:rPr lang="en-US" b="1" dirty="0"/>
              <a:t>with in-pixel amplification (CDS) and end-of-column discrimination, </a:t>
            </a:r>
            <a:r>
              <a:rPr lang="en-US" b="1" dirty="0" smtClean="0"/>
              <a:t>followed </a:t>
            </a:r>
            <a:r>
              <a:rPr lang="en-US" b="1" dirty="0"/>
              <a:t>by  </a:t>
            </a:r>
            <a:r>
              <a:rPr lang="en-US" b="1" dirty="0" smtClean="0"/>
              <a:t>zero suppression </a:t>
            </a:r>
            <a:r>
              <a:rPr lang="en-US" b="1" dirty="0"/>
              <a:t>→binary charge </a:t>
            </a:r>
            <a:r>
              <a:rPr lang="en-US" b="1" dirty="0" smtClean="0"/>
              <a:t>encoding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Read-out in rolling shutter mode</a:t>
            </a: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</a:t>
            </a:r>
            <a:r>
              <a:rPr lang="en-US" b="1" dirty="0" smtClean="0"/>
              <a:t>ctive </a:t>
            </a:r>
            <a:r>
              <a:rPr lang="en-US" b="1" dirty="0"/>
              <a:t>area: 1152 columns of 576 pixels (21.2×10.6 mm ^2</a:t>
            </a:r>
            <a:r>
              <a:rPr lang="en-US" b="1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</a:t>
            </a:r>
            <a:r>
              <a:rPr lang="en-US" b="1" dirty="0" smtClean="0"/>
              <a:t>itch</a:t>
            </a:r>
            <a:r>
              <a:rPr lang="en-US" b="1" dirty="0"/>
              <a:t>: 18.4 </a:t>
            </a:r>
            <a:r>
              <a:rPr lang="el-GR" b="1" dirty="0"/>
              <a:t>μ</a:t>
            </a:r>
            <a:r>
              <a:rPr lang="en-US" b="1" dirty="0"/>
              <a:t>m∼0.7 million </a:t>
            </a:r>
            <a:r>
              <a:rPr lang="en-US" b="1" dirty="0" smtClean="0"/>
              <a:t>pixels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2 </a:t>
            </a:r>
            <a:r>
              <a:rPr lang="en-US" b="1" dirty="0" smtClean="0"/>
              <a:t>outputs </a:t>
            </a:r>
            <a:r>
              <a:rPr lang="en-US" b="1" dirty="0"/>
              <a:t>at 80 </a:t>
            </a:r>
            <a:r>
              <a:rPr lang="en-US" b="1" dirty="0" smtClean="0"/>
              <a:t>MHz (Data1 and  Data2)</a:t>
            </a: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Power consumption ∼</a:t>
            </a:r>
            <a:r>
              <a:rPr lang="en-US" b="1" dirty="0"/>
              <a:t>250 </a:t>
            </a:r>
            <a:r>
              <a:rPr lang="en-US" b="1" dirty="0" err="1" smtClean="0"/>
              <a:t>mW</a:t>
            </a:r>
            <a:r>
              <a:rPr lang="en-US" b="1" dirty="0" smtClean="0"/>
              <a:t>/cm^2 (~520uW/col)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Readout frame  time 112 us </a:t>
            </a:r>
            <a:endParaRPr lang="en-US" b="1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MIMOSA 28 (Ultimate): used in the STAR PXL upgrade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Same </a:t>
            </a:r>
            <a:r>
              <a:rPr lang="en-US" b="1" dirty="0"/>
              <a:t>0.35</a:t>
            </a:r>
            <a:r>
              <a:rPr lang="el-GR" b="1" dirty="0"/>
              <a:t>μ</a:t>
            </a:r>
            <a:r>
              <a:rPr lang="en-US" b="1" dirty="0"/>
              <a:t>m CMOS </a:t>
            </a:r>
            <a:r>
              <a:rPr lang="en-US" b="1" dirty="0" smtClean="0"/>
              <a:t>process, different design of the array, keep all the other features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MIMOSA32 and 34: prototype under studies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0.18</a:t>
            </a:r>
            <a:r>
              <a:rPr lang="el-GR" b="1" dirty="0"/>
              <a:t>μ</a:t>
            </a:r>
            <a:r>
              <a:rPr lang="en-US" b="1" dirty="0"/>
              <a:t>m </a:t>
            </a:r>
            <a:r>
              <a:rPr lang="en-US" b="1" dirty="0" smtClean="0"/>
              <a:t>CMOS process  </a:t>
            </a:r>
            <a:r>
              <a:rPr lang="en-US" b="1" dirty="0"/>
              <a:t>(</a:t>
            </a:r>
            <a:r>
              <a:rPr lang="en-US" b="1" dirty="0" err="1" smtClean="0"/>
              <a:t>TowerJazz</a:t>
            </a:r>
            <a:r>
              <a:rPr lang="en-US" b="1" dirty="0" smtClean="0"/>
              <a:t>: up to 6 metal layers), </a:t>
            </a:r>
            <a:r>
              <a:rPr lang="en-US" b="1" dirty="0"/>
              <a:t>with high-resistivity </a:t>
            </a:r>
            <a:r>
              <a:rPr lang="en-US" b="1" dirty="0" smtClean="0"/>
              <a:t>thick epitaxial layer (18-40 um)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All the feature of the 26 and 28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Studies ongoing to reduce the readout time to 30/40 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Best candidate for a EIC detector for radiation hardness and thickness of sensors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b</a:t>
            </a:r>
            <a:r>
              <a:rPr lang="en-US" b="1" dirty="0" smtClean="0"/>
              <a:t>est candidate for silicon MAPS wheel because of the two extra metal layers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Also approved for ITS ALICE upgrade, candidate for CBM and ILD detectors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76200" y="1066800"/>
            <a:ext cx="439737" cy="4267200"/>
            <a:chOff x="457200" y="1066800"/>
            <a:chExt cx="439737" cy="4267200"/>
          </a:xfrm>
        </p:grpSpPr>
        <p:sp>
          <p:nvSpPr>
            <p:cNvPr id="4" name="Down Arrow 3"/>
            <p:cNvSpPr/>
            <p:nvPr/>
          </p:nvSpPr>
          <p:spPr>
            <a:xfrm>
              <a:off x="457200" y="1066800"/>
              <a:ext cx="381000" cy="106680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2713037"/>
              <a:ext cx="439737" cy="1096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4237037"/>
              <a:ext cx="439737" cy="1096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190961" y="6183868"/>
            <a:ext cx="8762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For the cooling system we are exploring the possibility of a micro channeling cooling system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12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2238"/>
            <a:ext cx="9144000" cy="411162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The BNL NASA Space Radiation Laboratory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6681B-7E71-0947-B3AA-0D2EB0B22425}" type="datetime1">
              <a:rPr lang="en-US" smtClean="0"/>
              <a:t>10/24/2013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7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3124200"/>
            <a:ext cx="8321675" cy="346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3172" y="1646872"/>
            <a:ext cx="77776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Beam-line  characteristics:</a:t>
            </a:r>
          </a:p>
          <a:p>
            <a:r>
              <a:rPr lang="en-US" dirty="0" smtClean="0"/>
              <a:t>1)beams </a:t>
            </a:r>
            <a:r>
              <a:rPr lang="en-US" dirty="0"/>
              <a:t>of </a:t>
            </a:r>
            <a:r>
              <a:rPr lang="en-US" dirty="0" smtClean="0"/>
              <a:t>protons/heavy </a:t>
            </a:r>
            <a:r>
              <a:rPr lang="en-US" dirty="0"/>
              <a:t>ions extracted from the </a:t>
            </a:r>
            <a:r>
              <a:rPr lang="en-US" dirty="0" smtClean="0"/>
              <a:t>BNL Booster accelerator</a:t>
            </a:r>
          </a:p>
          <a:p>
            <a:r>
              <a:rPr lang="en-US" dirty="0" smtClean="0"/>
              <a:t>2)Available ions beams:  iron-56,  gold-97, silicon-28,  protons,  titanium, carbon</a:t>
            </a:r>
          </a:p>
          <a:p>
            <a:r>
              <a:rPr lang="en-US" dirty="0" smtClean="0"/>
              <a:t>3)Beam spot tunable up to 10x10 cm</a:t>
            </a:r>
            <a:r>
              <a:rPr lang="en-US" baseline="30000" dirty="0" smtClean="0"/>
              <a:t>2</a:t>
            </a:r>
            <a:r>
              <a:rPr lang="en-US" dirty="0" smtClean="0"/>
              <a:t> with spill duration of 0.2 </a:t>
            </a:r>
            <a:r>
              <a:rPr lang="en-US" dirty="0" smtClean="0"/>
              <a:t>s  every 4s</a:t>
            </a:r>
            <a:endParaRPr lang="en-US" dirty="0" smtClean="0"/>
          </a:p>
          <a:p>
            <a:r>
              <a:rPr lang="en-US" dirty="0" smtClean="0"/>
              <a:t>4)Number of particle tunable until few/spill 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4300" y="533400"/>
            <a:ext cx="891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this Lab there is one of the few beam-lines  able to deliver  many different  type of ions.</a:t>
            </a:r>
          </a:p>
          <a:p>
            <a:r>
              <a:rPr lang="en-US" dirty="0" smtClean="0"/>
              <a:t>This  beam line is mainly devoted to irradiation studies of  electronic devices and biological tissue.  </a:t>
            </a:r>
            <a:r>
              <a:rPr lang="en-US" dirty="0" smtClean="0">
                <a:solidFill>
                  <a:srgbClr val="00B050"/>
                </a:solidFill>
              </a:rPr>
              <a:t>We decided to make a test here in order to compare the clustering in the sensor  using different type of Ions</a:t>
            </a:r>
          </a:p>
        </p:txBody>
      </p:sp>
    </p:spTree>
    <p:extLst>
      <p:ext uri="{BB962C8B-B14F-4D97-AF65-F5344CB8AC3E}">
        <p14:creationId xmlns:p14="http://schemas.microsoft.com/office/powerpoint/2010/main" val="71465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2238"/>
            <a:ext cx="9144000" cy="411162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Irradiation with protons beam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D3D6-177F-9D45-B082-27AC420821CE}" type="datetime1">
              <a:rPr lang="en-US" smtClean="0"/>
              <a:t>10/24/2013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8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2052"/>
            <a:ext cx="3771900" cy="32375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244" y="3352800"/>
            <a:ext cx="5099755" cy="3124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57600" y="1554540"/>
            <a:ext cx="553625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Proton Energy: 1GeV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DAQ Trigger:  Fixed 4kHz  </a:t>
            </a:r>
          </a:p>
          <a:p>
            <a:r>
              <a:rPr lang="en-US" sz="2400" dirty="0" smtClean="0"/>
              <a:t>    (no spill synchronization)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Beam intensity :5000 particle/spill cm^2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25951" y="4343400"/>
            <a:ext cx="37265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</a:rPr>
              <a:t>Clustering in 50000 frames </a:t>
            </a:r>
          </a:p>
          <a:p>
            <a:pPr algn="ctr"/>
            <a:r>
              <a:rPr lang="en-US" dirty="0" smtClean="0"/>
              <a:t>(Frame= read-out of  the whole array)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28600" y="5334000"/>
            <a:ext cx="38747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Hits distribution in 50000 frames</a:t>
            </a:r>
          </a:p>
          <a:p>
            <a:r>
              <a:rPr lang="en-US" dirty="0" smtClean="0"/>
              <a:t>(X,Y axis= um of  one  pixels  array)</a:t>
            </a:r>
          </a:p>
          <a:p>
            <a:r>
              <a:rPr lang="en-US" dirty="0" smtClean="0"/>
              <a:t>High noise due to  lots of empty frames</a:t>
            </a:r>
          </a:p>
          <a:p>
            <a:r>
              <a:rPr lang="en-US" dirty="0" smtClean="0"/>
              <a:t>(no synchronization)</a:t>
            </a:r>
            <a:endParaRPr lang="en-US" dirty="0"/>
          </a:p>
        </p:txBody>
      </p:sp>
      <p:sp>
        <p:nvSpPr>
          <p:cNvPr id="12" name="Right Arrow 11"/>
          <p:cNvSpPr/>
          <p:nvPr/>
        </p:nvSpPr>
        <p:spPr>
          <a:xfrm>
            <a:off x="3657600" y="5562600"/>
            <a:ext cx="386644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86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ED78-8574-E847-A67D-3D1FB74A1CF7}" type="datetime1">
              <a:rPr lang="en-US" smtClean="0"/>
              <a:t>10/24/2013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Benedetto Di Ruzza DNP-2013 Meeting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3790950" cy="31908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971800"/>
            <a:ext cx="574675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2238"/>
            <a:ext cx="9144000" cy="411162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Irradiation with Silicon ions</a:t>
            </a:r>
            <a:endParaRPr lang="en-US" sz="3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19600" y="1219200"/>
            <a:ext cx="446526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Silicon  Ion Energy</a:t>
            </a:r>
            <a:r>
              <a:rPr lang="en-US" dirty="0"/>
              <a:t>: </a:t>
            </a:r>
            <a:r>
              <a:rPr lang="en-US" dirty="0" smtClean="0"/>
              <a:t>600MeV/U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Sensor orientation:45 degree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DAQ Trigger:  Fixed </a:t>
            </a:r>
            <a:r>
              <a:rPr lang="en-US" dirty="0" smtClean="0"/>
              <a:t>4kHz  </a:t>
            </a:r>
            <a:endParaRPr lang="en-US" dirty="0"/>
          </a:p>
          <a:p>
            <a:r>
              <a:rPr lang="en-US" dirty="0"/>
              <a:t>    </a:t>
            </a:r>
            <a:r>
              <a:rPr lang="en-US" dirty="0" smtClean="0"/>
              <a:t>  (with </a:t>
            </a:r>
            <a:r>
              <a:rPr lang="en-US" dirty="0"/>
              <a:t>spill synchronization)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Beam intensity </a:t>
            </a:r>
            <a:r>
              <a:rPr lang="en-US" dirty="0" smtClean="0"/>
              <a:t>:60000 </a:t>
            </a:r>
            <a:r>
              <a:rPr lang="en-US" dirty="0"/>
              <a:t>particle/spill </a:t>
            </a:r>
            <a:r>
              <a:rPr lang="en-US" dirty="0" smtClean="0"/>
              <a:t> cm^2</a:t>
            </a:r>
            <a:endParaRPr lang="en-US" dirty="0"/>
          </a:p>
          <a:p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838200" y="411480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09600" y="4114800"/>
            <a:ext cx="245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Clustering in 700 frames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09600" y="5257800"/>
            <a:ext cx="3010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Occupancy in only one frame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7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4524</TotalTime>
  <Words>2287</Words>
  <Application>Microsoft Office PowerPoint</Application>
  <PresentationFormat>On-screen Show (4:3)</PresentationFormat>
  <Paragraphs>484</Paragraphs>
  <Slides>29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Office Theme</vt:lpstr>
      <vt:lpstr>Equation</vt:lpstr>
      <vt:lpstr>A Micro Vertex System in a EIC Detector  based on Monolithic Active Pixel Sensors </vt:lpstr>
      <vt:lpstr>Most Compelling SCIENCE Questions at an EIC</vt:lpstr>
      <vt:lpstr>eRHIC: an EIC collider at BNL</vt:lpstr>
      <vt:lpstr>Overview of the New eRHIC Detector</vt:lpstr>
      <vt:lpstr>A Silicon Micro Vertex for eRHIC</vt:lpstr>
      <vt:lpstr>A Silicon Micro Vertex Detector  for eRHIC</vt:lpstr>
      <vt:lpstr>The BNL NASA Space Radiation Laboratory</vt:lpstr>
      <vt:lpstr>Irradiation with protons beam</vt:lpstr>
      <vt:lpstr>Irradiation with Silicon ions</vt:lpstr>
      <vt:lpstr>Irradiation with Iron beam</vt:lpstr>
      <vt:lpstr>Conclusions</vt:lpstr>
      <vt:lpstr>Links to EIC related information</vt:lpstr>
      <vt:lpstr>Brookhaven National Laboratory</vt:lpstr>
      <vt:lpstr>BACK-UP Slides</vt:lpstr>
      <vt:lpstr>PowerPoint Presentation</vt:lpstr>
      <vt:lpstr>Overview of the New Detector</vt:lpstr>
      <vt:lpstr>Overview of the New Detector</vt:lpstr>
      <vt:lpstr>Silicon Vertex</vt:lpstr>
      <vt:lpstr>How to see the gluons: Deep Inelastic Scattering</vt:lpstr>
      <vt:lpstr>What needs to be covered</vt:lpstr>
      <vt:lpstr>PowerPoint Presentation</vt:lpstr>
      <vt:lpstr>PowerPoint Presentation</vt:lpstr>
      <vt:lpstr>Q2</vt:lpstr>
      <vt:lpstr>PowerPoint Presentation</vt:lpstr>
      <vt:lpstr>Tracking System</vt:lpstr>
      <vt:lpstr>Calorimeters</vt:lpstr>
      <vt:lpstr>Roman Pots Studies</vt:lpstr>
      <vt:lpstr>eRHIC Collider parameters (still valid?)</vt:lpstr>
      <vt:lpstr>Roman Pots Studies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Abstract to remember</dc:title>
  <dc:creator>Benedetto Di Ruzza</dc:creator>
  <cp:lastModifiedBy>benedetto</cp:lastModifiedBy>
  <cp:revision>314</cp:revision>
  <cp:lastPrinted>2012-10-25T21:14:57Z</cp:lastPrinted>
  <dcterms:created xsi:type="dcterms:W3CDTF">2012-10-18T23:06:34Z</dcterms:created>
  <dcterms:modified xsi:type="dcterms:W3CDTF">2013-10-24T07:07:13Z</dcterms:modified>
</cp:coreProperties>
</file>